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204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013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1760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667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0635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504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187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6598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886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203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68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785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5519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425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258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983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696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E04AC5-98F3-4FC3-9FB8-B8BE6A483881}" type="datetimeFigureOut">
              <a:rPr lang="hr-HR" smtClean="0"/>
              <a:t>13.10.2020.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DD515F-7391-4EAD-AF6A-999937E25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522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1QS8BtY-_K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548746" y="5465618"/>
            <a:ext cx="5396345" cy="139238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400" b="1" dirty="0" smtClean="0">
                <a:solidFill>
                  <a:srgbClr val="002060"/>
                </a:solidFill>
              </a:rPr>
              <a:t>Osnovna škola Glina,</a:t>
            </a:r>
            <a:br>
              <a:rPr lang="hr-HR" sz="4400" b="1" dirty="0" smtClean="0">
                <a:solidFill>
                  <a:srgbClr val="002060"/>
                </a:solidFill>
              </a:rPr>
            </a:br>
            <a:r>
              <a:rPr lang="hr-HR" sz="4400" b="1" dirty="0" smtClean="0">
                <a:solidFill>
                  <a:srgbClr val="002060"/>
                </a:solidFill>
              </a:rPr>
              <a:t>Glina, Croatia</a:t>
            </a:r>
            <a:endParaRPr lang="hr-HR" sz="4400" b="1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08" y="92219"/>
            <a:ext cx="4281056" cy="110240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964" y="92219"/>
            <a:ext cx="3834245" cy="110240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45" y="1286840"/>
            <a:ext cx="5756564" cy="43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9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town</a:t>
            </a:r>
            <a:r>
              <a:rPr lang="hr-HR" b="1" dirty="0" smtClean="0">
                <a:solidFill>
                  <a:srgbClr val="002060"/>
                </a:solidFill>
              </a:rPr>
              <a:t> - Glina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r>
              <a:rPr lang="hr-HR" sz="2800" dirty="0" err="1" smtClean="0">
                <a:solidFill>
                  <a:srgbClr val="002060"/>
                </a:solidFill>
              </a:rPr>
              <a:t>We</a:t>
            </a:r>
            <a:r>
              <a:rPr lang="hr-HR" sz="2800" dirty="0" smtClean="0">
                <a:solidFill>
                  <a:srgbClr val="002060"/>
                </a:solidFill>
              </a:rPr>
              <a:t> live </a:t>
            </a:r>
            <a:r>
              <a:rPr lang="hr-HR" sz="2800" dirty="0" err="1" smtClean="0">
                <a:solidFill>
                  <a:srgbClr val="002060"/>
                </a:solidFill>
              </a:rPr>
              <a:t>in</a:t>
            </a:r>
            <a:r>
              <a:rPr lang="hr-HR" sz="2800" dirty="0" smtClean="0">
                <a:solidFill>
                  <a:srgbClr val="002060"/>
                </a:solidFill>
              </a:rPr>
              <a:t> a </a:t>
            </a:r>
            <a:r>
              <a:rPr lang="hr-HR" sz="2800" dirty="0" err="1" smtClean="0">
                <a:solidFill>
                  <a:srgbClr val="002060"/>
                </a:solidFill>
              </a:rPr>
              <a:t>town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called</a:t>
            </a:r>
            <a:r>
              <a:rPr lang="hr-HR" sz="2800" dirty="0" smtClean="0">
                <a:solidFill>
                  <a:srgbClr val="002060"/>
                </a:solidFill>
              </a:rPr>
              <a:t> Glina.</a:t>
            </a:r>
          </a:p>
          <a:p>
            <a:r>
              <a:rPr lang="hr-HR" sz="2800" dirty="0" smtClean="0">
                <a:solidFill>
                  <a:srgbClr val="002060"/>
                </a:solidFill>
              </a:rPr>
              <a:t>Glina </a:t>
            </a:r>
            <a:r>
              <a:rPr lang="hr-HR" sz="2800" dirty="0" err="1" smtClean="0">
                <a:solidFill>
                  <a:srgbClr val="002060"/>
                </a:solidFill>
              </a:rPr>
              <a:t>is</a:t>
            </a:r>
            <a:r>
              <a:rPr lang="hr-HR" sz="2800" dirty="0" smtClean="0">
                <a:solidFill>
                  <a:srgbClr val="002060"/>
                </a:solidFill>
              </a:rPr>
              <a:t> a </a:t>
            </a:r>
            <a:r>
              <a:rPr lang="hr-HR" sz="2800" dirty="0" err="1" smtClean="0">
                <a:solidFill>
                  <a:srgbClr val="002060"/>
                </a:solidFill>
              </a:rPr>
              <a:t>small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town</a:t>
            </a:r>
            <a:r>
              <a:rPr lang="hr-HR" sz="2800" dirty="0" smtClean="0">
                <a:solidFill>
                  <a:srgbClr val="002060"/>
                </a:solidFill>
              </a:rPr>
              <a:t> 70 km </a:t>
            </a:r>
            <a:r>
              <a:rPr lang="hr-HR" sz="2800" dirty="0" err="1" smtClean="0">
                <a:solidFill>
                  <a:srgbClr val="002060"/>
                </a:solidFill>
              </a:rPr>
              <a:t>from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our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capital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city</a:t>
            </a:r>
            <a:r>
              <a:rPr lang="hr-HR" sz="2800" dirty="0" smtClean="0">
                <a:solidFill>
                  <a:srgbClr val="002060"/>
                </a:solidFill>
              </a:rPr>
              <a:t> Zagreb.</a:t>
            </a:r>
          </a:p>
          <a:p>
            <a:r>
              <a:rPr lang="hr-HR" sz="2800" dirty="0" smtClean="0">
                <a:solidFill>
                  <a:srgbClr val="002060"/>
                </a:solidFill>
              </a:rPr>
              <a:t>Glina </a:t>
            </a:r>
            <a:r>
              <a:rPr lang="hr-HR" sz="2800" dirty="0" err="1" smtClean="0">
                <a:solidFill>
                  <a:srgbClr val="002060"/>
                </a:solidFill>
              </a:rPr>
              <a:t>has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around</a:t>
            </a:r>
            <a:r>
              <a:rPr lang="hr-HR" sz="2800" dirty="0" smtClean="0">
                <a:solidFill>
                  <a:srgbClr val="002060"/>
                </a:solidFill>
              </a:rPr>
              <a:t> 9300 </a:t>
            </a:r>
            <a:r>
              <a:rPr lang="hr-HR" sz="2800" dirty="0" err="1" smtClean="0">
                <a:solidFill>
                  <a:srgbClr val="002060"/>
                </a:solidFill>
              </a:rPr>
              <a:t>inhabitants</a:t>
            </a:r>
            <a:r>
              <a:rPr lang="hr-HR" sz="2800" dirty="0" smtClean="0">
                <a:solidFill>
                  <a:srgbClr val="002060"/>
                </a:solidFill>
              </a:rPr>
              <a:t>.</a:t>
            </a:r>
          </a:p>
          <a:p>
            <a:endParaRPr lang="hr-HR" sz="2800" dirty="0">
              <a:solidFill>
                <a:srgbClr val="002060"/>
              </a:solidFill>
            </a:endParaRPr>
          </a:p>
          <a:p>
            <a:endParaRPr lang="hr-HR" sz="2800" dirty="0" smtClean="0">
              <a:solidFill>
                <a:srgbClr val="002060"/>
              </a:solidFill>
            </a:endParaRPr>
          </a:p>
          <a:p>
            <a:endParaRPr lang="hr-HR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781" y="3579668"/>
            <a:ext cx="4114800" cy="2057400"/>
          </a:xfrm>
          <a:prstGeom prst="rect">
            <a:avLst/>
          </a:prstGeom>
        </p:spPr>
      </p:pic>
      <p:pic>
        <p:nvPicPr>
          <p:cNvPr id="1026" name="Picture 2" descr="Grad Glina | Službene stran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1" y="2881744"/>
            <a:ext cx="231457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town</a:t>
            </a:r>
            <a:r>
              <a:rPr lang="hr-HR" b="1" dirty="0" smtClean="0">
                <a:solidFill>
                  <a:srgbClr val="002060"/>
                </a:solidFill>
              </a:rPr>
              <a:t> - Glina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r>
              <a:rPr lang="hr-HR" sz="2800" dirty="0" smtClean="0">
                <a:solidFill>
                  <a:srgbClr val="002060"/>
                </a:solidFill>
              </a:rPr>
              <a:t>Glina </a:t>
            </a:r>
            <a:r>
              <a:rPr lang="hr-HR" sz="2800" dirty="0" err="1" smtClean="0">
                <a:solidFill>
                  <a:srgbClr val="002060"/>
                </a:solidFill>
              </a:rPr>
              <a:t>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famous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because</a:t>
            </a:r>
            <a:r>
              <a:rPr lang="hr-HR" sz="2800" dirty="0" smtClean="0">
                <a:solidFill>
                  <a:srgbClr val="002060"/>
                </a:solidFill>
              </a:rPr>
              <a:t> Croatian </a:t>
            </a:r>
            <a:r>
              <a:rPr lang="hr-HR" sz="2800" dirty="0" err="1" smtClean="0">
                <a:solidFill>
                  <a:srgbClr val="002060"/>
                </a:solidFill>
              </a:rPr>
              <a:t>national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anthem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was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composed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in</a:t>
            </a:r>
            <a:r>
              <a:rPr lang="hr-HR" sz="2800" dirty="0" smtClean="0">
                <a:solidFill>
                  <a:srgbClr val="002060"/>
                </a:solidFill>
              </a:rPr>
              <a:t> Glina.</a:t>
            </a:r>
          </a:p>
          <a:p>
            <a:r>
              <a:rPr lang="hr-HR" sz="2800" dirty="0" err="1" smtClean="0">
                <a:solidFill>
                  <a:srgbClr val="002060"/>
                </a:solidFill>
              </a:rPr>
              <a:t>It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called</a:t>
            </a:r>
            <a:r>
              <a:rPr lang="hr-HR" sz="2800" dirty="0" smtClean="0">
                <a:solidFill>
                  <a:srgbClr val="002060"/>
                </a:solidFill>
              </a:rPr>
              <a:t> „Lijepa naša domovino” </a:t>
            </a:r>
            <a:r>
              <a:rPr lang="hr-HR" sz="2800" dirty="0" err="1" smtClean="0">
                <a:solidFill>
                  <a:srgbClr val="002060"/>
                </a:solidFill>
              </a:rPr>
              <a:t>and</a:t>
            </a:r>
            <a:r>
              <a:rPr lang="hr-HR" sz="2800" dirty="0" smtClean="0">
                <a:solidFill>
                  <a:srgbClr val="002060"/>
                </a:solidFill>
              </a:rPr>
              <a:t> Josip Runjanin </a:t>
            </a:r>
            <a:r>
              <a:rPr lang="hr-HR" sz="2800" dirty="0" err="1" smtClean="0">
                <a:solidFill>
                  <a:srgbClr val="002060"/>
                </a:solidFill>
              </a:rPr>
              <a:t>composed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it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in</a:t>
            </a:r>
            <a:r>
              <a:rPr lang="hr-HR" sz="2800" dirty="0" smtClean="0">
                <a:solidFill>
                  <a:srgbClr val="002060"/>
                </a:solidFill>
              </a:rPr>
              <a:t> 1848.</a:t>
            </a:r>
          </a:p>
          <a:p>
            <a:endParaRPr lang="hr-HR" sz="2800" dirty="0">
              <a:solidFill>
                <a:srgbClr val="002060"/>
              </a:solidFill>
            </a:endParaRPr>
          </a:p>
          <a:p>
            <a:endParaRPr lang="hr-HR" sz="2800" dirty="0" smtClean="0">
              <a:solidFill>
                <a:srgbClr val="002060"/>
              </a:solidFill>
            </a:endParaRPr>
          </a:p>
          <a:p>
            <a:endParaRPr lang="hr-HR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917" y="3280930"/>
            <a:ext cx="2567804" cy="32029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765" y="3255393"/>
            <a:ext cx="2185214" cy="32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Pictures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of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town</a:t>
            </a:r>
            <a:r>
              <a:rPr lang="hr-HR" b="1" dirty="0" smtClean="0">
                <a:solidFill>
                  <a:srgbClr val="002060"/>
                </a:solidFill>
              </a:rPr>
              <a:t> Glina</a:t>
            </a:r>
            <a:endParaRPr lang="hr-HR" b="1" dirty="0">
              <a:solidFill>
                <a:srgbClr val="002060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33" y="1039092"/>
            <a:ext cx="3708901" cy="278167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5" y="961160"/>
            <a:ext cx="3812809" cy="28596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4" y="3958937"/>
            <a:ext cx="3708901" cy="278167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04" y="3881006"/>
            <a:ext cx="3812809" cy="28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Pictures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of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town</a:t>
            </a:r>
            <a:r>
              <a:rPr lang="hr-HR" b="1" dirty="0" smtClean="0">
                <a:solidFill>
                  <a:srgbClr val="002060"/>
                </a:solidFill>
              </a:rPr>
              <a:t> Glina</a:t>
            </a:r>
            <a:endParaRPr lang="hr-HR" b="1" dirty="0">
              <a:solidFill>
                <a:srgbClr val="00206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2" y="1039091"/>
            <a:ext cx="3588327" cy="26912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08" y="966354"/>
            <a:ext cx="3685310" cy="27639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83" y="3901785"/>
            <a:ext cx="3830782" cy="28730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8" y="3901785"/>
            <a:ext cx="3830784" cy="28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498764"/>
            <a:ext cx="10018713" cy="58812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3200" dirty="0" err="1" smtClean="0">
                <a:solidFill>
                  <a:srgbClr val="002060"/>
                </a:solidFill>
              </a:rPr>
              <a:t>Our</a:t>
            </a:r>
            <a:r>
              <a:rPr lang="hr-HR" sz="3200" dirty="0" smtClean="0">
                <a:solidFill>
                  <a:srgbClr val="002060"/>
                </a:solidFill>
              </a:rPr>
              <a:t> 7th grade </a:t>
            </a:r>
            <a:r>
              <a:rPr lang="hr-HR" sz="3200" dirty="0" err="1" smtClean="0">
                <a:solidFill>
                  <a:srgbClr val="002060"/>
                </a:solidFill>
              </a:rPr>
              <a:t>students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made</a:t>
            </a:r>
            <a:r>
              <a:rPr lang="hr-HR" sz="3200" dirty="0" smtClean="0">
                <a:solidFill>
                  <a:srgbClr val="002060"/>
                </a:solidFill>
              </a:rPr>
              <a:t> a video </a:t>
            </a:r>
            <a:r>
              <a:rPr lang="hr-HR" sz="3200" dirty="0" err="1" smtClean="0">
                <a:solidFill>
                  <a:srgbClr val="002060"/>
                </a:solidFill>
              </a:rPr>
              <a:t>about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our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school</a:t>
            </a:r>
            <a:r>
              <a:rPr lang="hr-HR" sz="3200" dirty="0" smtClean="0">
                <a:solidFill>
                  <a:srgbClr val="002060"/>
                </a:solidFill>
              </a:rPr>
              <a:t> &amp; </a:t>
            </a:r>
            <a:r>
              <a:rPr lang="hr-HR" sz="3200" dirty="0" err="1" smtClean="0">
                <a:solidFill>
                  <a:srgbClr val="002060"/>
                </a:solidFill>
              </a:rPr>
              <a:t>town</a:t>
            </a:r>
            <a:r>
              <a:rPr lang="hr-HR" sz="32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hr-HR" sz="3200" u="sng" dirty="0" smtClean="0">
                <a:solidFill>
                  <a:srgbClr val="002060"/>
                </a:solidFill>
              </a:rPr>
              <a:t>Link to </a:t>
            </a:r>
            <a:r>
              <a:rPr lang="hr-HR" sz="3200" u="sng" dirty="0" err="1" smtClean="0">
                <a:solidFill>
                  <a:srgbClr val="002060"/>
                </a:solidFill>
              </a:rPr>
              <a:t>the</a:t>
            </a:r>
            <a:r>
              <a:rPr lang="hr-HR" sz="3200" u="sng" dirty="0" smtClean="0">
                <a:solidFill>
                  <a:srgbClr val="002060"/>
                </a:solidFill>
              </a:rPr>
              <a:t> video: </a:t>
            </a:r>
          </a:p>
          <a:p>
            <a:pPr marL="0" indent="0" algn="ctr">
              <a:buNone/>
            </a:pPr>
            <a:r>
              <a:rPr lang="hr-HR" sz="3200" dirty="0">
                <a:solidFill>
                  <a:srgbClr val="002060"/>
                </a:solidFill>
                <a:hlinkClick r:id="rId2"/>
              </a:rPr>
              <a:t>https://youtu.be/1QS8BtY-_</a:t>
            </a:r>
            <a:r>
              <a:rPr lang="hr-HR" sz="3200" dirty="0" smtClean="0">
                <a:solidFill>
                  <a:srgbClr val="002060"/>
                </a:solidFill>
                <a:hlinkClick r:id="rId2"/>
              </a:rPr>
              <a:t>KU</a:t>
            </a:r>
            <a:endParaRPr lang="hr-HR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sz="32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We </a:t>
            </a:r>
            <a:r>
              <a:rPr lang="en-GB" sz="3200" dirty="0">
                <a:solidFill>
                  <a:srgbClr val="002060"/>
                </a:solidFill>
              </a:rPr>
              <a:t>are happy to work with you all on this project and hope to welcome you in our school and town.</a:t>
            </a:r>
          </a:p>
          <a:p>
            <a:pPr marL="0" indent="0" algn="ctr">
              <a:buNone/>
            </a:pPr>
            <a:endParaRPr lang="hr-HR" sz="32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GB" sz="4000" b="1" dirty="0" smtClean="0">
                <a:solidFill>
                  <a:srgbClr val="002060"/>
                </a:solidFill>
              </a:rPr>
              <a:t>Greetings </a:t>
            </a:r>
            <a:r>
              <a:rPr lang="en-GB" sz="4000" b="1" dirty="0">
                <a:solidFill>
                  <a:srgbClr val="002060"/>
                </a:solidFill>
              </a:rPr>
              <a:t>from Croatia!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78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68381" y="0"/>
            <a:ext cx="7450569" cy="987136"/>
          </a:xfrm>
        </p:spPr>
        <p:txBody>
          <a:bodyPr>
            <a:normAutofit/>
          </a:bodyPr>
          <a:lstStyle/>
          <a:p>
            <a:r>
              <a:rPr lang="hr-HR" sz="4400" b="1" dirty="0" err="1" smtClean="0">
                <a:solidFill>
                  <a:srgbClr val="002060"/>
                </a:solidFill>
              </a:rPr>
              <a:t>About</a:t>
            </a:r>
            <a:r>
              <a:rPr lang="hr-HR" sz="4400" b="1" dirty="0" smtClean="0">
                <a:solidFill>
                  <a:srgbClr val="002060"/>
                </a:solidFill>
              </a:rPr>
              <a:t> </a:t>
            </a:r>
            <a:r>
              <a:rPr lang="hr-HR" sz="4400" b="1" dirty="0" err="1" smtClean="0">
                <a:solidFill>
                  <a:srgbClr val="002060"/>
                </a:solidFill>
              </a:rPr>
              <a:t>us</a:t>
            </a:r>
            <a:r>
              <a:rPr lang="hr-HR" sz="4400" b="1" dirty="0" smtClean="0">
                <a:solidFill>
                  <a:srgbClr val="002060"/>
                </a:solidFill>
              </a:rPr>
              <a:t>….</a:t>
            </a:r>
            <a:endParaRPr lang="hr-HR" sz="4400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08" y="1444337"/>
            <a:ext cx="10018713" cy="4804064"/>
          </a:xfrm>
        </p:spPr>
        <p:txBody>
          <a:bodyPr/>
          <a:lstStyle/>
          <a:p>
            <a:pPr algn="just"/>
            <a:r>
              <a:rPr lang="hr-HR" sz="3200" dirty="0" smtClean="0">
                <a:solidFill>
                  <a:srgbClr val="002060"/>
                </a:solidFill>
              </a:rPr>
              <a:t>Osnovna škola Glina </a:t>
            </a:r>
            <a:r>
              <a:rPr lang="hr-HR" sz="3200" dirty="0" err="1" smtClean="0">
                <a:solidFill>
                  <a:srgbClr val="002060"/>
                </a:solidFill>
              </a:rPr>
              <a:t>has</a:t>
            </a:r>
            <a:r>
              <a:rPr lang="hr-HR" sz="3200" dirty="0" smtClean="0">
                <a:solidFill>
                  <a:srgbClr val="002060"/>
                </a:solidFill>
              </a:rPr>
              <a:t> 467 </a:t>
            </a:r>
            <a:r>
              <a:rPr lang="hr-HR" sz="3200" dirty="0" err="1" smtClean="0">
                <a:solidFill>
                  <a:srgbClr val="002060"/>
                </a:solidFill>
              </a:rPr>
              <a:t>students</a:t>
            </a:r>
            <a:r>
              <a:rPr lang="hr-HR" sz="32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hr-HR" sz="3200" dirty="0" err="1" smtClean="0">
                <a:solidFill>
                  <a:srgbClr val="002060"/>
                </a:solidFill>
              </a:rPr>
              <a:t>Our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students</a:t>
            </a:r>
            <a:r>
              <a:rPr lang="hr-HR" sz="3200" dirty="0" smtClean="0">
                <a:solidFill>
                  <a:srgbClr val="002060"/>
                </a:solidFill>
              </a:rPr>
              <a:t> are </a:t>
            </a:r>
            <a:r>
              <a:rPr lang="hr-HR" sz="3200" dirty="0" err="1" smtClean="0">
                <a:solidFill>
                  <a:srgbClr val="002060"/>
                </a:solidFill>
              </a:rPr>
              <a:t>from</a:t>
            </a:r>
            <a:r>
              <a:rPr lang="hr-HR" sz="3200" dirty="0" smtClean="0">
                <a:solidFill>
                  <a:srgbClr val="002060"/>
                </a:solidFill>
              </a:rPr>
              <a:t> 6 to 14 </a:t>
            </a:r>
            <a:r>
              <a:rPr lang="hr-HR" sz="3200" dirty="0" err="1" smtClean="0">
                <a:solidFill>
                  <a:srgbClr val="002060"/>
                </a:solidFill>
              </a:rPr>
              <a:t>years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old</a:t>
            </a:r>
            <a:r>
              <a:rPr lang="hr-HR" sz="32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hr-HR" sz="3200" dirty="0" err="1" smtClean="0">
                <a:solidFill>
                  <a:srgbClr val="002060"/>
                </a:solidFill>
              </a:rPr>
              <a:t>There</a:t>
            </a:r>
            <a:r>
              <a:rPr lang="hr-HR" sz="3200" dirty="0" smtClean="0">
                <a:solidFill>
                  <a:srgbClr val="002060"/>
                </a:solidFill>
              </a:rPr>
              <a:t> are 80 </a:t>
            </a:r>
            <a:r>
              <a:rPr lang="hr-HR" sz="3200" dirty="0" err="1" smtClean="0">
                <a:solidFill>
                  <a:srgbClr val="002060"/>
                </a:solidFill>
              </a:rPr>
              <a:t>people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working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in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our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school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from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which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there</a:t>
            </a:r>
            <a:r>
              <a:rPr lang="hr-HR" sz="3200" dirty="0" smtClean="0">
                <a:solidFill>
                  <a:srgbClr val="002060"/>
                </a:solidFill>
              </a:rPr>
              <a:t> are 55 </a:t>
            </a:r>
            <a:r>
              <a:rPr lang="hr-HR" sz="3200" dirty="0" err="1" smtClean="0">
                <a:solidFill>
                  <a:srgbClr val="002060"/>
                </a:solidFill>
              </a:rPr>
              <a:t>teachers</a:t>
            </a:r>
            <a:r>
              <a:rPr lang="hr-HR" sz="32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hr-HR" sz="3200" dirty="0" err="1" smtClean="0">
                <a:solidFill>
                  <a:srgbClr val="002060"/>
                </a:solidFill>
              </a:rPr>
              <a:t>We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work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in</a:t>
            </a:r>
            <a:r>
              <a:rPr lang="hr-HR" sz="3200" dirty="0" smtClean="0">
                <a:solidFill>
                  <a:srgbClr val="002060"/>
                </a:solidFill>
              </a:rPr>
              <a:t> 2 </a:t>
            </a:r>
            <a:r>
              <a:rPr lang="hr-HR" sz="3200" dirty="0" err="1" smtClean="0">
                <a:solidFill>
                  <a:srgbClr val="002060"/>
                </a:solidFill>
              </a:rPr>
              <a:t>rotating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shifts</a:t>
            </a:r>
            <a:r>
              <a:rPr lang="hr-HR" sz="3200" dirty="0" smtClean="0">
                <a:solidFill>
                  <a:srgbClr val="002060"/>
                </a:solidFill>
              </a:rPr>
              <a:t> – </a:t>
            </a:r>
            <a:r>
              <a:rPr lang="hr-HR" sz="3200" dirty="0" err="1" smtClean="0">
                <a:solidFill>
                  <a:srgbClr val="002060"/>
                </a:solidFill>
              </a:rPr>
              <a:t>morning</a:t>
            </a:r>
            <a:r>
              <a:rPr lang="hr-HR" sz="3200" dirty="0" smtClean="0">
                <a:solidFill>
                  <a:srgbClr val="002060"/>
                </a:solidFill>
              </a:rPr>
              <a:t> &amp; </a:t>
            </a:r>
            <a:r>
              <a:rPr lang="hr-HR" sz="3200" dirty="0" err="1" smtClean="0">
                <a:solidFill>
                  <a:srgbClr val="002060"/>
                </a:solidFill>
              </a:rPr>
              <a:t>afternoon</a:t>
            </a:r>
            <a:r>
              <a:rPr lang="hr-HR" sz="32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hr-HR" sz="3200" dirty="0" smtClean="0">
                <a:solidFill>
                  <a:srgbClr val="002060"/>
                </a:solidFill>
              </a:rPr>
              <a:t>One </a:t>
            </a:r>
            <a:r>
              <a:rPr lang="hr-HR" sz="3200" dirty="0" err="1" smtClean="0">
                <a:solidFill>
                  <a:srgbClr val="002060"/>
                </a:solidFill>
              </a:rPr>
              <a:t>week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students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go</a:t>
            </a:r>
            <a:r>
              <a:rPr lang="hr-HR" sz="3200" dirty="0" smtClean="0">
                <a:solidFill>
                  <a:srgbClr val="002060"/>
                </a:solidFill>
              </a:rPr>
              <a:t> to </a:t>
            </a:r>
            <a:r>
              <a:rPr lang="hr-HR" sz="3200" dirty="0" err="1" smtClean="0">
                <a:solidFill>
                  <a:srgbClr val="002060"/>
                </a:solidFill>
              </a:rPr>
              <a:t>school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in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the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morning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from</a:t>
            </a:r>
            <a:r>
              <a:rPr lang="hr-HR" sz="3200" dirty="0" smtClean="0">
                <a:solidFill>
                  <a:srgbClr val="002060"/>
                </a:solidFill>
              </a:rPr>
              <a:t> 8,00 to 13,10 </a:t>
            </a:r>
            <a:r>
              <a:rPr lang="hr-HR" sz="3200" dirty="0" err="1" smtClean="0">
                <a:solidFill>
                  <a:srgbClr val="002060"/>
                </a:solidFill>
              </a:rPr>
              <a:t>and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next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week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in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the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afternoon</a:t>
            </a:r>
            <a:r>
              <a:rPr lang="hr-HR" sz="3200" dirty="0" smtClean="0">
                <a:solidFill>
                  <a:srgbClr val="002060"/>
                </a:solidFill>
              </a:rPr>
              <a:t> </a:t>
            </a:r>
            <a:r>
              <a:rPr lang="hr-HR" sz="3200" dirty="0" err="1" smtClean="0">
                <a:solidFill>
                  <a:srgbClr val="002060"/>
                </a:solidFill>
              </a:rPr>
              <a:t>from</a:t>
            </a:r>
            <a:r>
              <a:rPr lang="hr-HR" sz="3200" dirty="0" smtClean="0">
                <a:solidFill>
                  <a:srgbClr val="002060"/>
                </a:solidFill>
              </a:rPr>
              <a:t> 13,45 to 18,55.</a:t>
            </a:r>
          </a:p>
          <a:p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Classes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working</a:t>
            </a:r>
            <a:r>
              <a:rPr lang="hr-HR" b="1" dirty="0" smtClean="0">
                <a:solidFill>
                  <a:srgbClr val="002060"/>
                </a:solidFill>
              </a:rPr>
              <a:t> on HMBE </a:t>
            </a:r>
            <a:r>
              <a:rPr lang="hr-HR" b="1" dirty="0" err="1" smtClean="0">
                <a:solidFill>
                  <a:srgbClr val="002060"/>
                </a:solidFill>
              </a:rPr>
              <a:t>project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pPr marL="0" indent="0" algn="ctr">
              <a:buNone/>
            </a:pPr>
            <a:r>
              <a:rPr lang="hr-HR" sz="2800" dirty="0" smtClean="0">
                <a:solidFill>
                  <a:srgbClr val="002060"/>
                </a:solidFill>
              </a:rPr>
              <a:t>Hi </a:t>
            </a:r>
            <a:r>
              <a:rPr lang="hr-HR" sz="2800" dirty="0" err="1" smtClean="0">
                <a:solidFill>
                  <a:srgbClr val="002060"/>
                </a:solidFill>
              </a:rPr>
              <a:t>everyone</a:t>
            </a:r>
            <a:r>
              <a:rPr lang="hr-HR" sz="2800" dirty="0" smtClean="0">
                <a:solidFill>
                  <a:srgbClr val="002060"/>
                </a:solidFill>
              </a:rPr>
              <a:t>! </a:t>
            </a:r>
            <a:r>
              <a:rPr lang="hr-HR" sz="2800" dirty="0" err="1" smtClean="0">
                <a:solidFill>
                  <a:srgbClr val="002060"/>
                </a:solidFill>
              </a:rPr>
              <a:t>We</a:t>
            </a:r>
            <a:r>
              <a:rPr lang="hr-HR" sz="2800" dirty="0" smtClean="0">
                <a:solidFill>
                  <a:srgbClr val="002060"/>
                </a:solidFill>
              </a:rPr>
              <a:t> are </a:t>
            </a:r>
            <a:r>
              <a:rPr lang="hr-HR" sz="2800" dirty="0" err="1" smtClean="0">
                <a:solidFill>
                  <a:srgbClr val="002060"/>
                </a:solidFill>
              </a:rPr>
              <a:t>class</a:t>
            </a:r>
            <a:r>
              <a:rPr lang="hr-HR" sz="2800" dirty="0" smtClean="0">
                <a:solidFill>
                  <a:srgbClr val="002060"/>
                </a:solidFill>
              </a:rPr>
              <a:t> 3.b. </a:t>
            </a:r>
            <a:r>
              <a:rPr lang="hr-HR" sz="2800" dirty="0" err="1" smtClean="0">
                <a:solidFill>
                  <a:srgbClr val="002060"/>
                </a:solidFill>
              </a:rPr>
              <a:t>This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our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teacher</a:t>
            </a:r>
            <a:r>
              <a:rPr lang="hr-HR" sz="2800" dirty="0" smtClean="0">
                <a:solidFill>
                  <a:srgbClr val="002060"/>
                </a:solidFill>
              </a:rPr>
              <a:t> Andrijana.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87" y="1911927"/>
            <a:ext cx="6300355" cy="47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Classes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working</a:t>
            </a:r>
            <a:r>
              <a:rPr lang="hr-HR" b="1" dirty="0" smtClean="0">
                <a:solidFill>
                  <a:srgbClr val="002060"/>
                </a:solidFill>
              </a:rPr>
              <a:t> on HMBE </a:t>
            </a:r>
            <a:r>
              <a:rPr lang="hr-HR" b="1" dirty="0" err="1" smtClean="0">
                <a:solidFill>
                  <a:srgbClr val="002060"/>
                </a:solidFill>
              </a:rPr>
              <a:t>project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pPr marL="0" indent="0" algn="ctr">
              <a:buNone/>
            </a:pPr>
            <a:r>
              <a:rPr lang="hr-HR" sz="2800" dirty="0" smtClean="0">
                <a:solidFill>
                  <a:srgbClr val="002060"/>
                </a:solidFill>
              </a:rPr>
              <a:t>Hi </a:t>
            </a:r>
            <a:r>
              <a:rPr lang="hr-HR" sz="2800" dirty="0" err="1" smtClean="0">
                <a:solidFill>
                  <a:srgbClr val="002060"/>
                </a:solidFill>
              </a:rPr>
              <a:t>everyone</a:t>
            </a:r>
            <a:r>
              <a:rPr lang="hr-HR" sz="2800" dirty="0" smtClean="0">
                <a:solidFill>
                  <a:srgbClr val="002060"/>
                </a:solidFill>
              </a:rPr>
              <a:t>! </a:t>
            </a:r>
            <a:r>
              <a:rPr lang="hr-HR" sz="2800" dirty="0" err="1" smtClean="0">
                <a:solidFill>
                  <a:srgbClr val="002060"/>
                </a:solidFill>
              </a:rPr>
              <a:t>We</a:t>
            </a:r>
            <a:r>
              <a:rPr lang="hr-HR" sz="2800" dirty="0" smtClean="0">
                <a:solidFill>
                  <a:srgbClr val="002060"/>
                </a:solidFill>
              </a:rPr>
              <a:t> are </a:t>
            </a:r>
            <a:r>
              <a:rPr lang="hr-HR" sz="2800" dirty="0" err="1" smtClean="0">
                <a:solidFill>
                  <a:srgbClr val="002060"/>
                </a:solidFill>
              </a:rPr>
              <a:t>class</a:t>
            </a:r>
            <a:r>
              <a:rPr lang="hr-HR" sz="2800" dirty="0" smtClean="0">
                <a:solidFill>
                  <a:srgbClr val="002060"/>
                </a:solidFill>
              </a:rPr>
              <a:t> 3.c. </a:t>
            </a:r>
            <a:r>
              <a:rPr lang="hr-HR" sz="2800" dirty="0" err="1" smtClean="0">
                <a:solidFill>
                  <a:srgbClr val="002060"/>
                </a:solidFill>
              </a:rPr>
              <a:t>This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our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teacher</a:t>
            </a:r>
            <a:r>
              <a:rPr lang="hr-HR" sz="2800" dirty="0" smtClean="0">
                <a:solidFill>
                  <a:srgbClr val="002060"/>
                </a:solidFill>
              </a:rPr>
              <a:t> Štefica </a:t>
            </a:r>
          </a:p>
          <a:p>
            <a:pPr marL="0" indent="0" algn="ctr">
              <a:buNone/>
            </a:pPr>
            <a:r>
              <a:rPr lang="hr-HR" sz="2800" dirty="0" err="1" smtClean="0">
                <a:solidFill>
                  <a:srgbClr val="002060"/>
                </a:solidFill>
              </a:rPr>
              <a:t>and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special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needs</a:t>
            </a:r>
            <a:r>
              <a:rPr lang="hr-HR" sz="2800" dirty="0" smtClean="0">
                <a:solidFill>
                  <a:srgbClr val="002060"/>
                </a:solidFill>
              </a:rPr>
              <a:t> student </a:t>
            </a:r>
            <a:r>
              <a:rPr lang="hr-HR" sz="2800" dirty="0" err="1" smtClean="0">
                <a:solidFill>
                  <a:srgbClr val="002060"/>
                </a:solidFill>
              </a:rPr>
              <a:t>assistant</a:t>
            </a:r>
            <a:r>
              <a:rPr lang="hr-HR" sz="2800" dirty="0" smtClean="0">
                <a:solidFill>
                  <a:srgbClr val="002060"/>
                </a:solidFill>
              </a:rPr>
              <a:t> Nataša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9" y="2184689"/>
            <a:ext cx="6092536" cy="456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Classes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working</a:t>
            </a:r>
            <a:r>
              <a:rPr lang="hr-HR" b="1" dirty="0" smtClean="0">
                <a:solidFill>
                  <a:srgbClr val="002060"/>
                </a:solidFill>
              </a:rPr>
              <a:t> on HMBE </a:t>
            </a:r>
            <a:r>
              <a:rPr lang="hr-HR" b="1" dirty="0" err="1" smtClean="0">
                <a:solidFill>
                  <a:srgbClr val="002060"/>
                </a:solidFill>
              </a:rPr>
              <a:t>project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pPr marL="0" indent="0" algn="ctr">
              <a:buNone/>
            </a:pPr>
            <a:r>
              <a:rPr lang="hr-HR" sz="2800" dirty="0" smtClean="0">
                <a:solidFill>
                  <a:srgbClr val="002060"/>
                </a:solidFill>
              </a:rPr>
              <a:t>Hi </a:t>
            </a:r>
            <a:r>
              <a:rPr lang="hr-HR" sz="2800" dirty="0" err="1" smtClean="0">
                <a:solidFill>
                  <a:srgbClr val="002060"/>
                </a:solidFill>
              </a:rPr>
              <a:t>everyone</a:t>
            </a:r>
            <a:r>
              <a:rPr lang="hr-HR" sz="2800" dirty="0" smtClean="0">
                <a:solidFill>
                  <a:srgbClr val="002060"/>
                </a:solidFill>
              </a:rPr>
              <a:t>! </a:t>
            </a:r>
            <a:r>
              <a:rPr lang="hr-HR" sz="2800" dirty="0" err="1" smtClean="0">
                <a:solidFill>
                  <a:srgbClr val="002060"/>
                </a:solidFill>
              </a:rPr>
              <a:t>We</a:t>
            </a:r>
            <a:r>
              <a:rPr lang="hr-HR" sz="2800" dirty="0" smtClean="0">
                <a:solidFill>
                  <a:srgbClr val="002060"/>
                </a:solidFill>
              </a:rPr>
              <a:t> are </a:t>
            </a:r>
            <a:r>
              <a:rPr lang="hr-HR" sz="2800" dirty="0" err="1" smtClean="0">
                <a:solidFill>
                  <a:srgbClr val="002060"/>
                </a:solidFill>
              </a:rPr>
              <a:t>class</a:t>
            </a:r>
            <a:r>
              <a:rPr lang="hr-HR" sz="2800" dirty="0" smtClean="0">
                <a:solidFill>
                  <a:srgbClr val="002060"/>
                </a:solidFill>
              </a:rPr>
              <a:t> 4.c. </a:t>
            </a:r>
            <a:r>
              <a:rPr lang="hr-HR" sz="2800" dirty="0" err="1" smtClean="0">
                <a:solidFill>
                  <a:srgbClr val="002060"/>
                </a:solidFill>
              </a:rPr>
              <a:t>This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is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our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teacher</a:t>
            </a:r>
            <a:r>
              <a:rPr lang="hr-HR" sz="2800" dirty="0" smtClean="0">
                <a:solidFill>
                  <a:srgbClr val="002060"/>
                </a:solidFill>
              </a:rPr>
              <a:t> Jana.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911927"/>
            <a:ext cx="6497782" cy="48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Interesting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places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in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school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pPr marL="0" indent="0" algn="ctr">
              <a:buNone/>
            </a:pPr>
            <a:r>
              <a:rPr lang="hr-HR" sz="3200" b="1" dirty="0" err="1" smtClean="0">
                <a:solidFill>
                  <a:srgbClr val="002060"/>
                </a:solidFill>
              </a:rPr>
              <a:t>School</a:t>
            </a:r>
            <a:r>
              <a:rPr lang="hr-HR" sz="3200" b="1" dirty="0" smtClean="0">
                <a:solidFill>
                  <a:srgbClr val="002060"/>
                </a:solidFill>
              </a:rPr>
              <a:t> </a:t>
            </a:r>
            <a:r>
              <a:rPr lang="hr-HR" sz="3200" b="1" dirty="0" err="1" smtClean="0">
                <a:solidFill>
                  <a:srgbClr val="002060"/>
                </a:solidFill>
              </a:rPr>
              <a:t>library</a:t>
            </a:r>
            <a:endParaRPr lang="hr-HR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82" y="1911927"/>
            <a:ext cx="6227618" cy="46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Interesting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places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in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school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pPr marL="0" indent="0" algn="ctr">
              <a:buNone/>
            </a:pPr>
            <a:r>
              <a:rPr lang="hr-HR" sz="3200" b="1" dirty="0" err="1" smtClean="0">
                <a:solidFill>
                  <a:srgbClr val="002060"/>
                </a:solidFill>
              </a:rPr>
              <a:t>School</a:t>
            </a:r>
            <a:r>
              <a:rPr lang="hr-HR" sz="3200" b="1" dirty="0" smtClean="0">
                <a:solidFill>
                  <a:srgbClr val="002060"/>
                </a:solidFill>
              </a:rPr>
              <a:t> </a:t>
            </a:r>
            <a:r>
              <a:rPr lang="hr-HR" sz="3200" b="1" dirty="0" err="1" smtClean="0">
                <a:solidFill>
                  <a:srgbClr val="002060"/>
                </a:solidFill>
              </a:rPr>
              <a:t>kitchen</a:t>
            </a:r>
            <a:r>
              <a:rPr lang="hr-HR" sz="3200" b="1" dirty="0" smtClean="0">
                <a:solidFill>
                  <a:srgbClr val="002060"/>
                </a:solidFill>
              </a:rPr>
              <a:t> &amp; </a:t>
            </a:r>
            <a:r>
              <a:rPr lang="hr-HR" sz="3200" b="1" dirty="0" err="1" smtClean="0">
                <a:solidFill>
                  <a:srgbClr val="002060"/>
                </a:solidFill>
              </a:rPr>
              <a:t>dinning</a:t>
            </a:r>
            <a:r>
              <a:rPr lang="hr-HR" sz="3200" b="1" dirty="0" smtClean="0">
                <a:solidFill>
                  <a:srgbClr val="002060"/>
                </a:solidFill>
              </a:rPr>
              <a:t> room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09" y="2098962"/>
            <a:ext cx="4738256" cy="35536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29" y="2072984"/>
            <a:ext cx="4772894" cy="35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Interesting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places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in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school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pPr marL="0" indent="0" algn="ctr">
              <a:buNone/>
            </a:pPr>
            <a:r>
              <a:rPr lang="hr-HR" sz="3200" b="1" dirty="0" err="1" smtClean="0">
                <a:solidFill>
                  <a:srgbClr val="002060"/>
                </a:solidFill>
              </a:rPr>
              <a:t>Leisure</a:t>
            </a:r>
            <a:r>
              <a:rPr lang="hr-HR" sz="3200" b="1" dirty="0" smtClean="0">
                <a:solidFill>
                  <a:srgbClr val="002060"/>
                </a:solidFill>
              </a:rPr>
              <a:t> </a:t>
            </a:r>
            <a:r>
              <a:rPr lang="hr-HR" sz="3200" b="1" dirty="0" err="1" smtClean="0">
                <a:solidFill>
                  <a:srgbClr val="002060"/>
                </a:solidFill>
              </a:rPr>
              <a:t>corner</a:t>
            </a:r>
            <a:r>
              <a:rPr lang="hr-HR" sz="3200" b="1" dirty="0" smtClean="0">
                <a:solidFill>
                  <a:srgbClr val="002060"/>
                </a:solidFill>
              </a:rPr>
              <a:t> / ICT </a:t>
            </a:r>
            <a:r>
              <a:rPr lang="hr-HR" sz="3200" b="1" dirty="0" err="1" smtClean="0">
                <a:solidFill>
                  <a:srgbClr val="002060"/>
                </a:solidFill>
              </a:rPr>
              <a:t>class</a:t>
            </a:r>
            <a:endParaRPr lang="hr-HR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0" y="2062593"/>
            <a:ext cx="4869874" cy="36524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50" y="2062593"/>
            <a:ext cx="4869874" cy="36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9781" y="166255"/>
            <a:ext cx="7907769" cy="872836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Interesting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places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in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our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school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039091"/>
            <a:ext cx="10018713" cy="5081154"/>
          </a:xfrm>
        </p:spPr>
        <p:txBody>
          <a:bodyPr/>
          <a:lstStyle/>
          <a:p>
            <a:pPr marL="0" indent="0" algn="ctr">
              <a:buNone/>
            </a:pPr>
            <a:r>
              <a:rPr lang="hr-HR" sz="3200" b="1" dirty="0" err="1" smtClean="0">
                <a:solidFill>
                  <a:srgbClr val="002060"/>
                </a:solidFill>
              </a:rPr>
              <a:t>School</a:t>
            </a:r>
            <a:r>
              <a:rPr lang="hr-HR" sz="3200" b="1" dirty="0" smtClean="0">
                <a:solidFill>
                  <a:srgbClr val="002060"/>
                </a:solidFill>
              </a:rPr>
              <a:t> </a:t>
            </a:r>
            <a:r>
              <a:rPr lang="hr-HR" sz="3200" b="1" dirty="0" err="1" smtClean="0">
                <a:solidFill>
                  <a:srgbClr val="002060"/>
                </a:solidFill>
              </a:rPr>
              <a:t>gym</a:t>
            </a:r>
            <a:endParaRPr lang="hr-HR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0" y="2336656"/>
            <a:ext cx="4672445" cy="350433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78" y="2336656"/>
            <a:ext cx="4672446" cy="35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110</TotalTime>
  <Words>292</Words>
  <Application>Microsoft Office PowerPoint</Application>
  <PresentationFormat>Široki zaslon</PresentationFormat>
  <Paragraphs>86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7" baseType="lpstr">
      <vt:lpstr>Arial</vt:lpstr>
      <vt:lpstr>Corbel</vt:lpstr>
      <vt:lpstr>Paralaksa</vt:lpstr>
      <vt:lpstr>Osnovna škola Glina, Glina, Croatia</vt:lpstr>
      <vt:lpstr>About us….</vt:lpstr>
      <vt:lpstr>Classes working on HMBE project</vt:lpstr>
      <vt:lpstr>Classes working on HMBE project</vt:lpstr>
      <vt:lpstr>Classes working on HMBE project</vt:lpstr>
      <vt:lpstr>Interesting places in our school</vt:lpstr>
      <vt:lpstr>Interesting places in our school</vt:lpstr>
      <vt:lpstr>Interesting places in our school</vt:lpstr>
      <vt:lpstr>Interesting places in our school</vt:lpstr>
      <vt:lpstr>Our town - Glina</vt:lpstr>
      <vt:lpstr>Our town - Glina</vt:lpstr>
      <vt:lpstr>Pictures of our town Glina</vt:lpstr>
      <vt:lpstr>Pictures of our town Glina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Osnovna škola Glina, Glina, Croatia</dc:title>
  <dc:creator>Zoran Kirinić</dc:creator>
  <cp:lastModifiedBy>Zoran Kirinić</cp:lastModifiedBy>
  <cp:revision>24</cp:revision>
  <dcterms:created xsi:type="dcterms:W3CDTF">2020-10-12T09:49:32Z</dcterms:created>
  <dcterms:modified xsi:type="dcterms:W3CDTF">2020-10-13T09:16:12Z</dcterms:modified>
</cp:coreProperties>
</file>