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090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279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6146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953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383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0195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3437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9627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6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250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24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578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668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85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94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619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089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92C684A-C261-467E-860B-85C872A6A4FB}" type="datetimeFigureOut">
              <a:rPr lang="hr-HR" smtClean="0"/>
              <a:t>3.12.2021.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EB925CB-93D7-49A3-8441-1A758F9BA0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69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.info/on-this-day/1907-penkala-patents-his-fountain-pe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Zrakoplovna_nesre&#263;a_pokraj_Zagreba_1976.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hr.wikipedia.org/wiki/Supermarine_Spitfire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developersnotes.com/slavoljub-eduard-penkala-death-anniversar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AE2661-A226-4602-92FB-065188DBE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4730" y="898116"/>
            <a:ext cx="6815669" cy="2530884"/>
          </a:xfrm>
        </p:spPr>
        <p:txBody>
          <a:bodyPr/>
          <a:lstStyle/>
          <a:p>
            <a:r>
              <a:rPr lang="hr-HR" sz="4400" dirty="0"/>
              <a:t>EDUARD SLAVOLJUB PENKALA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6FDBA35-2EA7-4284-A079-A8BA4E7EB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0415"/>
            <a:ext cx="9144000" cy="534533"/>
          </a:xfrm>
        </p:spPr>
        <p:txBody>
          <a:bodyPr/>
          <a:lstStyle/>
          <a:p>
            <a:r>
              <a:rPr lang="hr-HR" dirty="0"/>
              <a:t>Žana Đukić, Ana </a:t>
            </a:r>
            <a:r>
              <a:rPr lang="hr-HR" dirty="0" err="1"/>
              <a:t>Marinčić</a:t>
            </a:r>
            <a:r>
              <a:rPr lang="hr-HR" dirty="0"/>
              <a:t>, Manuela </a:t>
            </a:r>
            <a:r>
              <a:rPr lang="hr-HR" dirty="0" err="1"/>
              <a:t>Perak</a:t>
            </a:r>
            <a:r>
              <a:rPr lang="hr-HR" dirty="0"/>
              <a:t>, Petar Brkić</a:t>
            </a:r>
          </a:p>
        </p:txBody>
      </p:sp>
    </p:spTree>
    <p:extLst>
      <p:ext uri="{BB962C8B-B14F-4D97-AF65-F5344CB8AC3E}">
        <p14:creationId xmlns:p14="http://schemas.microsoft.com/office/powerpoint/2010/main" val="374079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9B4709-CBA3-472B-9647-FD622FF56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About</a:t>
            </a:r>
            <a:r>
              <a:rPr lang="hr-HR" dirty="0"/>
              <a:t> Slavoljub Penkala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BCAC15-1E41-4BE8-9DB0-843B8F6352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Eduard Penkala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born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1871.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Liptovsky</a:t>
            </a:r>
            <a:r>
              <a:rPr lang="hr-HR" dirty="0"/>
              <a:t> </a:t>
            </a:r>
            <a:r>
              <a:rPr lang="hr-HR" dirty="0" err="1"/>
              <a:t>Mikulas</a:t>
            </a:r>
            <a:r>
              <a:rPr lang="hr-HR" dirty="0"/>
              <a:t> </a:t>
            </a:r>
          </a:p>
          <a:p>
            <a:r>
              <a:rPr lang="hr-HR" dirty="0"/>
              <a:t>He had a </a:t>
            </a:r>
            <a:r>
              <a:rPr lang="hr-HR" dirty="0" err="1"/>
              <a:t>Polish</a:t>
            </a:r>
            <a:r>
              <a:rPr lang="hr-HR" dirty="0"/>
              <a:t> </a:t>
            </a:r>
            <a:r>
              <a:rPr lang="hr-HR" dirty="0" err="1"/>
              <a:t>father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Dutch</a:t>
            </a:r>
            <a:r>
              <a:rPr lang="hr-HR" dirty="0"/>
              <a:t> </a:t>
            </a:r>
            <a:r>
              <a:rPr lang="hr-HR" dirty="0" err="1"/>
              <a:t>mother</a:t>
            </a:r>
            <a:r>
              <a:rPr lang="hr-HR" dirty="0"/>
              <a:t>,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whom</a:t>
            </a:r>
            <a:r>
              <a:rPr lang="hr-HR" dirty="0"/>
              <a:t> </a:t>
            </a:r>
            <a:r>
              <a:rPr lang="hr-HR" dirty="0" err="1"/>
              <a:t>urged</a:t>
            </a:r>
            <a:r>
              <a:rPr lang="hr-HR" dirty="0"/>
              <a:t>  </a:t>
            </a:r>
            <a:r>
              <a:rPr lang="hr-HR" dirty="0" err="1"/>
              <a:t>him</a:t>
            </a:r>
            <a:r>
              <a:rPr lang="hr-HR" dirty="0"/>
              <a:t> to </a:t>
            </a:r>
            <a:r>
              <a:rPr lang="hr-HR" dirty="0" err="1"/>
              <a:t>become</a:t>
            </a:r>
            <a:r>
              <a:rPr lang="hr-HR" dirty="0"/>
              <a:t> a </a:t>
            </a:r>
            <a:r>
              <a:rPr lang="hr-HR" dirty="0" err="1"/>
              <a:t>doctor</a:t>
            </a:r>
            <a:endParaRPr lang="hr-HR" dirty="0"/>
          </a:p>
          <a:p>
            <a:r>
              <a:rPr lang="hr-HR" dirty="0" err="1"/>
              <a:t>Finally</a:t>
            </a:r>
            <a:r>
              <a:rPr lang="hr-HR" dirty="0"/>
              <a:t>, he </a:t>
            </a:r>
            <a:r>
              <a:rPr lang="hr-HR" dirty="0" err="1"/>
              <a:t>moved</a:t>
            </a:r>
            <a:r>
              <a:rPr lang="hr-HR" dirty="0"/>
              <a:t> to </a:t>
            </a:r>
            <a:r>
              <a:rPr lang="hr-HR" dirty="0" err="1"/>
              <a:t>Croatia´s</a:t>
            </a:r>
            <a:r>
              <a:rPr lang="hr-HR" dirty="0"/>
              <a:t> </a:t>
            </a:r>
            <a:r>
              <a:rPr lang="hr-HR" dirty="0" err="1"/>
              <a:t>capital</a:t>
            </a:r>
            <a:r>
              <a:rPr lang="hr-HR" dirty="0"/>
              <a:t>, Zagreb,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family</a:t>
            </a:r>
            <a:endParaRPr lang="hr-HR" dirty="0"/>
          </a:p>
          <a:p>
            <a:endParaRPr lang="hr-HR" dirty="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59A2C81D-C41C-4AA7-AA4D-003857219A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94375" y="2603500"/>
            <a:ext cx="3053087" cy="3416300"/>
          </a:xfrm>
        </p:spPr>
      </p:pic>
    </p:spTree>
    <p:extLst>
      <p:ext uri="{BB962C8B-B14F-4D97-AF65-F5344CB8AC3E}">
        <p14:creationId xmlns:p14="http://schemas.microsoft.com/office/powerpoint/2010/main" val="357413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4E4F1C-DA90-4AD2-B2E8-B50E6997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704" y="1041400"/>
            <a:ext cx="6241816" cy="512232"/>
          </a:xfrm>
        </p:spPr>
        <p:txBody>
          <a:bodyPr>
            <a:normAutofit fontScale="90000"/>
          </a:bodyPr>
          <a:lstStyle/>
          <a:p>
            <a:r>
              <a:rPr lang="hr-HR" dirty="0"/>
              <a:t>	</a:t>
            </a:r>
            <a:r>
              <a:rPr lang="hr-HR" sz="4400" dirty="0" err="1"/>
              <a:t>His</a:t>
            </a:r>
            <a:r>
              <a:rPr lang="hr-HR" sz="4400" dirty="0"/>
              <a:t> </a:t>
            </a:r>
            <a:r>
              <a:rPr lang="hr-HR" sz="4400" dirty="0" err="1"/>
              <a:t>creatons</a:t>
            </a:r>
            <a:endParaRPr lang="hr-HR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AB3453E-E470-4770-9E78-B34473D67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34968" y="1893036"/>
            <a:ext cx="4247226" cy="3071928"/>
          </a:xfrm>
        </p:spPr>
        <p:txBody>
          <a:bodyPr>
            <a:normAutofit fontScale="70000" lnSpcReduction="20000"/>
          </a:bodyPr>
          <a:lstStyle/>
          <a:p>
            <a:r>
              <a:rPr lang="hr-HR" sz="2000" dirty="0" err="1">
                <a:solidFill>
                  <a:schemeClr val="bg1"/>
                </a:solidFill>
              </a:rPr>
              <a:t>His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first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invention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was</a:t>
            </a:r>
            <a:r>
              <a:rPr lang="hr-HR" sz="2000" dirty="0">
                <a:solidFill>
                  <a:schemeClr val="bg1"/>
                </a:solidFill>
              </a:rPr>
              <a:t> a </a:t>
            </a:r>
            <a:r>
              <a:rPr lang="hr-HR" sz="2000" dirty="0" err="1">
                <a:solidFill>
                  <a:schemeClr val="bg1"/>
                </a:solidFill>
              </a:rPr>
              <a:t>thermophore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in</a:t>
            </a:r>
            <a:r>
              <a:rPr lang="hr-HR" sz="2000" dirty="0">
                <a:solidFill>
                  <a:schemeClr val="bg1"/>
                </a:solidFill>
              </a:rPr>
              <a:t> 1903, </a:t>
            </a:r>
            <a:r>
              <a:rPr lang="hr-HR" sz="2000" dirty="0" err="1">
                <a:solidFill>
                  <a:schemeClr val="bg1"/>
                </a:solidFill>
              </a:rPr>
              <a:t>which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is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considered</a:t>
            </a:r>
            <a:r>
              <a:rPr lang="hr-HR" sz="2000" dirty="0">
                <a:solidFill>
                  <a:schemeClr val="bg1"/>
                </a:solidFill>
              </a:rPr>
              <a:t> to </a:t>
            </a:r>
            <a:r>
              <a:rPr lang="hr-HR" sz="2000" dirty="0" err="1">
                <a:solidFill>
                  <a:schemeClr val="bg1"/>
                </a:solidFill>
              </a:rPr>
              <a:t>be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forerunner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of</a:t>
            </a:r>
            <a:r>
              <a:rPr lang="hr-HR" sz="2000" dirty="0">
                <a:solidFill>
                  <a:schemeClr val="bg1"/>
                </a:solidFill>
              </a:rPr>
              <a:t> a </a:t>
            </a:r>
            <a:r>
              <a:rPr lang="hr-HR" sz="2000" dirty="0" err="1">
                <a:solidFill>
                  <a:schemeClr val="bg1"/>
                </a:solidFill>
              </a:rPr>
              <a:t>thermos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bottle</a:t>
            </a:r>
            <a:r>
              <a:rPr lang="hr-HR" sz="2000" dirty="0">
                <a:solidFill>
                  <a:schemeClr val="bg1"/>
                </a:solidFill>
              </a:rPr>
              <a:t>.</a:t>
            </a:r>
          </a:p>
          <a:p>
            <a:r>
              <a:rPr lang="hr-HR" sz="2000" dirty="0" err="1">
                <a:solidFill>
                  <a:schemeClr val="bg1"/>
                </a:solidFill>
              </a:rPr>
              <a:t>Two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years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later</a:t>
            </a:r>
            <a:r>
              <a:rPr lang="hr-HR" sz="2000" dirty="0">
                <a:solidFill>
                  <a:schemeClr val="bg1"/>
                </a:solidFill>
              </a:rPr>
              <a:t> he </a:t>
            </a:r>
            <a:r>
              <a:rPr lang="hr-HR" sz="2000" dirty="0" err="1">
                <a:solidFill>
                  <a:schemeClr val="bg1"/>
                </a:solidFill>
              </a:rPr>
              <a:t>announced</a:t>
            </a:r>
            <a:r>
              <a:rPr lang="hr-HR" sz="2000" dirty="0">
                <a:solidFill>
                  <a:schemeClr val="bg1"/>
                </a:solidFill>
              </a:rPr>
              <a:t> a </a:t>
            </a:r>
            <a:r>
              <a:rPr lang="hr-HR" sz="2000" dirty="0" err="1">
                <a:solidFill>
                  <a:schemeClr val="bg1"/>
                </a:solidFill>
              </a:rPr>
              <a:t>new</a:t>
            </a:r>
            <a:r>
              <a:rPr lang="hr-HR" sz="2000" dirty="0">
                <a:solidFill>
                  <a:schemeClr val="bg1"/>
                </a:solidFill>
              </a:rPr>
              <a:t> design-a </a:t>
            </a:r>
            <a:r>
              <a:rPr lang="hr-HR" sz="2000" dirty="0" err="1">
                <a:solidFill>
                  <a:schemeClr val="bg1"/>
                </a:solidFill>
              </a:rPr>
              <a:t>rotating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toothbrush</a:t>
            </a:r>
            <a:r>
              <a:rPr lang="hr-HR" sz="2000" dirty="0">
                <a:solidFill>
                  <a:schemeClr val="bg1"/>
                </a:solidFill>
              </a:rPr>
              <a:t>.  </a:t>
            </a:r>
            <a:r>
              <a:rPr lang="hr-HR" sz="2000" dirty="0" err="1">
                <a:solidFill>
                  <a:schemeClr val="bg1"/>
                </a:solidFill>
              </a:rPr>
              <a:t>Apparently</a:t>
            </a:r>
            <a:r>
              <a:rPr lang="hr-HR" sz="2000" dirty="0">
                <a:solidFill>
                  <a:schemeClr val="bg1"/>
                </a:solidFill>
              </a:rPr>
              <a:t>,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idea</a:t>
            </a:r>
            <a:r>
              <a:rPr lang="hr-HR" sz="2000" dirty="0">
                <a:solidFill>
                  <a:schemeClr val="bg1"/>
                </a:solidFill>
              </a:rPr>
              <a:t> for </a:t>
            </a:r>
            <a:r>
              <a:rPr lang="hr-HR" sz="2000" dirty="0" err="1">
                <a:solidFill>
                  <a:schemeClr val="bg1"/>
                </a:solidFill>
              </a:rPr>
              <a:t>invention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came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because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of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his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daughter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who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didn´t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like</a:t>
            </a:r>
            <a:r>
              <a:rPr lang="hr-HR" sz="2000" dirty="0">
                <a:solidFill>
                  <a:schemeClr val="bg1"/>
                </a:solidFill>
              </a:rPr>
              <a:t> to </a:t>
            </a:r>
            <a:r>
              <a:rPr lang="hr-HR" sz="2000" dirty="0" err="1">
                <a:solidFill>
                  <a:schemeClr val="bg1"/>
                </a:solidFill>
              </a:rPr>
              <a:t>brush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her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teeth</a:t>
            </a:r>
            <a:r>
              <a:rPr lang="hr-HR" sz="2000" dirty="0">
                <a:solidFill>
                  <a:schemeClr val="bg1"/>
                </a:solidFill>
              </a:rPr>
              <a:t>. He </a:t>
            </a:r>
            <a:r>
              <a:rPr lang="hr-HR" sz="2000" dirty="0" err="1">
                <a:solidFill>
                  <a:schemeClr val="bg1"/>
                </a:solidFill>
              </a:rPr>
              <a:t>decided</a:t>
            </a:r>
            <a:r>
              <a:rPr lang="hr-HR" sz="2000" dirty="0">
                <a:solidFill>
                  <a:schemeClr val="bg1"/>
                </a:solidFill>
              </a:rPr>
              <a:t> to </a:t>
            </a:r>
            <a:r>
              <a:rPr lang="hr-HR" sz="2000" dirty="0" err="1">
                <a:solidFill>
                  <a:schemeClr val="bg1"/>
                </a:solidFill>
              </a:rPr>
              <a:t>help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her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by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creating</a:t>
            </a:r>
            <a:r>
              <a:rPr lang="hr-HR" sz="2000" dirty="0">
                <a:solidFill>
                  <a:schemeClr val="bg1"/>
                </a:solidFill>
              </a:rPr>
              <a:t> a </a:t>
            </a:r>
            <a:r>
              <a:rPr lang="hr-HR" sz="2000" dirty="0" err="1">
                <a:solidFill>
                  <a:schemeClr val="bg1"/>
                </a:solidFill>
              </a:rPr>
              <a:t>rotating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toothbrush</a:t>
            </a:r>
            <a:endParaRPr lang="hr-HR" sz="2000" dirty="0">
              <a:solidFill>
                <a:schemeClr val="bg1"/>
              </a:solidFill>
            </a:endParaRPr>
          </a:p>
          <a:p>
            <a:r>
              <a:rPr lang="hr-HR" sz="2000" dirty="0">
                <a:solidFill>
                  <a:schemeClr val="bg1"/>
                </a:solidFill>
              </a:rPr>
              <a:t>All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money</a:t>
            </a:r>
            <a:r>
              <a:rPr lang="hr-HR" sz="2000" dirty="0">
                <a:solidFill>
                  <a:schemeClr val="bg1"/>
                </a:solidFill>
              </a:rPr>
              <a:t> he </a:t>
            </a:r>
            <a:r>
              <a:rPr lang="hr-HR" sz="2000" dirty="0" err="1">
                <a:solidFill>
                  <a:schemeClr val="bg1"/>
                </a:solidFill>
              </a:rPr>
              <a:t>earned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from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pen</a:t>
            </a:r>
            <a:r>
              <a:rPr lang="hr-HR" sz="2000" dirty="0">
                <a:solidFill>
                  <a:schemeClr val="bg1"/>
                </a:solidFill>
              </a:rPr>
              <a:t>, he </a:t>
            </a:r>
            <a:r>
              <a:rPr lang="hr-HR" sz="2000" dirty="0" err="1">
                <a:solidFill>
                  <a:schemeClr val="bg1"/>
                </a:solidFill>
              </a:rPr>
              <a:t>invested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in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construction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of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first</a:t>
            </a:r>
            <a:r>
              <a:rPr lang="hr-HR" sz="2000" dirty="0">
                <a:solidFill>
                  <a:schemeClr val="bg1"/>
                </a:solidFill>
              </a:rPr>
              <a:t> Croatian plane. </a:t>
            </a:r>
            <a:r>
              <a:rPr lang="hr-HR" sz="2000" dirty="0" err="1">
                <a:solidFill>
                  <a:schemeClr val="bg1"/>
                </a:solidFill>
              </a:rPr>
              <a:t>During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aircraft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construction</a:t>
            </a:r>
            <a:r>
              <a:rPr lang="hr-HR" sz="2000" dirty="0">
                <a:solidFill>
                  <a:schemeClr val="bg1"/>
                </a:solidFill>
              </a:rPr>
              <a:t>, </a:t>
            </a:r>
            <a:r>
              <a:rPr lang="hr-HR" sz="2000" dirty="0" err="1">
                <a:solidFill>
                  <a:schemeClr val="bg1"/>
                </a:solidFill>
              </a:rPr>
              <a:t>Penakala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built</a:t>
            </a:r>
            <a:r>
              <a:rPr lang="hr-HR" sz="2000" dirty="0">
                <a:solidFill>
                  <a:schemeClr val="bg1"/>
                </a:solidFill>
              </a:rPr>
              <a:t> a hangar on  </a:t>
            </a:r>
            <a:r>
              <a:rPr lang="hr-HR" sz="2000" dirty="0" err="1">
                <a:solidFill>
                  <a:schemeClr val="bg1"/>
                </a:solidFill>
              </a:rPr>
              <a:t>military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trainig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ground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and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created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the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first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runway</a:t>
            </a:r>
            <a:r>
              <a:rPr lang="hr-HR" sz="2000" dirty="0">
                <a:solidFill>
                  <a:schemeClr val="bg1"/>
                </a:solidFill>
              </a:rPr>
              <a:t> </a:t>
            </a:r>
            <a:r>
              <a:rPr lang="hr-HR" sz="2000" dirty="0" err="1">
                <a:solidFill>
                  <a:schemeClr val="bg1"/>
                </a:solidFill>
              </a:rPr>
              <a:t>in</a:t>
            </a:r>
            <a:r>
              <a:rPr lang="hr-HR" sz="2000" dirty="0">
                <a:solidFill>
                  <a:schemeClr val="bg1"/>
                </a:solidFill>
              </a:rPr>
              <a:t> Croatia.</a:t>
            </a:r>
          </a:p>
          <a:p>
            <a:endParaRPr lang="hr-HR" dirty="0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A9E89553-AAD3-490F-A492-AE6048B79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85157" y="1146674"/>
            <a:ext cx="3571875" cy="1743075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6C0F710B-F089-431B-BA4B-06F2ACAEEF99}"/>
              </a:ext>
            </a:extLst>
          </p:cNvPr>
          <p:cNvSpPr txBox="1"/>
          <p:nvPr/>
        </p:nvSpPr>
        <p:spPr>
          <a:xfrm>
            <a:off x="7285157" y="2889749"/>
            <a:ext cx="3571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3" tooltip="https://hr.wikipedia.org/wiki/Zrakoplovna_nesreća_pokraj_Zagreba_1976.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4" tooltip="https://creativecommons.org/licenses/by-sa/3.0/"/>
              </a:rPr>
              <a:t>CC BY-SA</a:t>
            </a:r>
            <a:endParaRPr lang="hr-HR" sz="900"/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3687A83F-AA26-47F0-86F4-62DB2500B5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273144" y="3336824"/>
            <a:ext cx="2647405" cy="1884345"/>
          </a:xfrm>
          <a:prstGeom prst="rect">
            <a:avLst/>
          </a:prstGeom>
        </p:spPr>
      </p:pic>
      <p:sp>
        <p:nvSpPr>
          <p:cNvPr id="15" name="TekstniOkvir 14">
            <a:extLst>
              <a:ext uri="{FF2B5EF4-FFF2-40B4-BE49-F238E27FC236}">
                <a16:creationId xmlns:a16="http://schemas.microsoft.com/office/drawing/2014/main" id="{2CC86361-4E61-4268-842C-F94CB985C3F0}"/>
              </a:ext>
            </a:extLst>
          </p:cNvPr>
          <p:cNvSpPr txBox="1"/>
          <p:nvPr/>
        </p:nvSpPr>
        <p:spPr>
          <a:xfrm>
            <a:off x="8273144" y="5221169"/>
            <a:ext cx="2647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6" tooltip="https://hr.wikipedia.org/wiki/Supermarine_Spitfire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4" tooltip="https://creativecommons.org/licenses/by-sa/3.0/"/>
              </a:rPr>
              <a:t>CC BY-SA</a:t>
            </a:r>
            <a:endParaRPr lang="hr-HR" sz="900"/>
          </a:p>
        </p:txBody>
      </p:sp>
    </p:spTree>
    <p:extLst>
      <p:ext uri="{BB962C8B-B14F-4D97-AF65-F5344CB8AC3E}">
        <p14:creationId xmlns:p14="http://schemas.microsoft.com/office/powerpoint/2010/main" val="404876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0425D-334C-46AF-85D6-7199117FF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796" y="4559665"/>
            <a:ext cx="3369063" cy="645159"/>
          </a:xfrm>
        </p:spPr>
        <p:txBody>
          <a:bodyPr>
            <a:normAutofit fontScale="90000"/>
          </a:bodyPr>
          <a:lstStyle/>
          <a:p>
            <a:r>
              <a:rPr lang="hr-HR" sz="5400" dirty="0" err="1"/>
              <a:t>His</a:t>
            </a:r>
            <a:r>
              <a:rPr lang="hr-HR" sz="5400" dirty="0"/>
              <a:t> </a:t>
            </a:r>
            <a:r>
              <a:rPr lang="hr-HR" sz="5400" dirty="0" err="1"/>
              <a:t>death</a:t>
            </a:r>
            <a:endParaRPr lang="hr-HR" sz="54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3CE0BAD-F0DA-468B-A367-000A4F82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98153" y="5258691"/>
            <a:ext cx="9609666" cy="862874"/>
          </a:xfrm>
        </p:spPr>
        <p:txBody>
          <a:bodyPr>
            <a:normAutofit fontScale="92500"/>
          </a:bodyPr>
          <a:lstStyle/>
          <a:p>
            <a:r>
              <a:rPr lang="hr-HR" sz="2400" dirty="0">
                <a:solidFill>
                  <a:schemeClr val="bg1"/>
                </a:solidFill>
              </a:rPr>
              <a:t>He </a:t>
            </a:r>
            <a:r>
              <a:rPr lang="hr-HR" sz="2400" dirty="0" err="1">
                <a:solidFill>
                  <a:schemeClr val="bg1"/>
                </a:solidFill>
              </a:rPr>
              <a:t>died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in</a:t>
            </a:r>
            <a:r>
              <a:rPr lang="hr-HR" sz="2400" dirty="0">
                <a:solidFill>
                  <a:schemeClr val="bg1"/>
                </a:solidFill>
              </a:rPr>
              <a:t> 1922 at </a:t>
            </a:r>
            <a:r>
              <a:rPr lang="hr-HR" sz="2400" dirty="0" err="1">
                <a:solidFill>
                  <a:schemeClr val="bg1"/>
                </a:solidFill>
              </a:rPr>
              <a:t>the</a:t>
            </a:r>
            <a:r>
              <a:rPr lang="hr-HR" sz="2400" dirty="0">
                <a:solidFill>
                  <a:schemeClr val="bg1"/>
                </a:solidFill>
              </a:rPr>
              <a:t> age </a:t>
            </a:r>
            <a:r>
              <a:rPr lang="hr-HR" sz="2400" dirty="0" err="1">
                <a:solidFill>
                  <a:schemeClr val="bg1"/>
                </a:solidFill>
              </a:rPr>
              <a:t>of</a:t>
            </a:r>
            <a:r>
              <a:rPr lang="hr-HR" sz="2400" dirty="0">
                <a:solidFill>
                  <a:schemeClr val="bg1"/>
                </a:solidFill>
              </a:rPr>
              <a:t> 51. </a:t>
            </a:r>
            <a:r>
              <a:rPr lang="hr-HR" sz="2400" dirty="0" err="1">
                <a:solidFill>
                  <a:schemeClr val="bg1"/>
                </a:solidFill>
              </a:rPr>
              <a:t>His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creativity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made</a:t>
            </a:r>
            <a:r>
              <a:rPr lang="hr-HR" sz="2400" dirty="0">
                <a:solidFill>
                  <a:schemeClr val="bg1"/>
                </a:solidFill>
              </a:rPr>
              <a:t> Croatia </a:t>
            </a:r>
            <a:r>
              <a:rPr lang="hr-HR" sz="2400" dirty="0" err="1">
                <a:solidFill>
                  <a:schemeClr val="bg1"/>
                </a:solidFill>
              </a:rPr>
              <a:t>very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proud</a:t>
            </a:r>
            <a:r>
              <a:rPr lang="hr-HR" sz="2400" dirty="0">
                <a:solidFill>
                  <a:schemeClr val="bg1"/>
                </a:solidFill>
              </a:rPr>
              <a:t>, </a:t>
            </a:r>
            <a:r>
              <a:rPr lang="hr-HR" sz="2400" dirty="0" err="1">
                <a:solidFill>
                  <a:schemeClr val="bg1"/>
                </a:solidFill>
              </a:rPr>
              <a:t>and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we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will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always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try</a:t>
            </a:r>
            <a:r>
              <a:rPr lang="hr-HR" sz="2400" dirty="0">
                <a:solidFill>
                  <a:schemeClr val="bg1"/>
                </a:solidFill>
              </a:rPr>
              <a:t> to </a:t>
            </a:r>
            <a:r>
              <a:rPr lang="hr-HR" sz="2400" dirty="0" err="1">
                <a:solidFill>
                  <a:schemeClr val="bg1"/>
                </a:solidFill>
              </a:rPr>
              <a:t>embrace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his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great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achievements</a:t>
            </a:r>
            <a:r>
              <a:rPr lang="hr-HR" sz="2400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EE2E6FFA-035A-4288-B405-A11B543CB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41393" y="831297"/>
            <a:ext cx="7758280" cy="32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0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ba za sastanke za ion">
  <a:themeElements>
    <a:clrScheme name="Soba za sastanke za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oba za sastanke za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ba za sastanke za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735C832076984C8963815AF565DAFA" ma:contentTypeVersion="4" ma:contentTypeDescription="Stvaranje novog dokumenta." ma:contentTypeScope="" ma:versionID="1d9cddb3f685873a5d56f09f5b3a0b20">
  <xsd:schema xmlns:xsd="http://www.w3.org/2001/XMLSchema" xmlns:xs="http://www.w3.org/2001/XMLSchema" xmlns:p="http://schemas.microsoft.com/office/2006/metadata/properties" xmlns:ns2="1b75ef1f-38da-41af-b18f-b32bc6bc484f" targetNamespace="http://schemas.microsoft.com/office/2006/metadata/properties" ma:root="true" ma:fieldsID="8a34cbc8eaa1bd7908d67e52e5519dd8" ns2:_="">
    <xsd:import namespace="1b75ef1f-38da-41af-b18f-b32bc6bc48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5ef1f-38da-41af-b18f-b32bc6bc48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654169-B2DF-4A43-9D29-8F371B132CD3}"/>
</file>

<file path=customXml/itemProps2.xml><?xml version="1.0" encoding="utf-8"?>
<ds:datastoreItem xmlns:ds="http://schemas.openxmlformats.org/officeDocument/2006/customXml" ds:itemID="{EDBEBB1E-C4C6-41A2-8D86-D9B582D72211}"/>
</file>

<file path=customXml/itemProps3.xml><?xml version="1.0" encoding="utf-8"?>
<ds:datastoreItem xmlns:ds="http://schemas.openxmlformats.org/officeDocument/2006/customXml" ds:itemID="{4EE82AF9-406C-4551-A0D6-BE8BC63A2EEE}"/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TM02900722[[fn=Soba za sastanke za ion]]</Template>
  <TotalTime>75</TotalTime>
  <Words>214</Words>
  <Application>Microsoft Office PowerPoint</Application>
  <PresentationFormat>Široki zaslon</PresentationFormat>
  <Paragraphs>14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Soba za sastanke za ion</vt:lpstr>
      <vt:lpstr>EDUARD SLAVOLJUB PENKALA</vt:lpstr>
      <vt:lpstr>About Slavoljub Penkala</vt:lpstr>
      <vt:lpstr> His creatons</vt:lpstr>
      <vt:lpstr>His death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EDUARD SLAVOLJUB PENKALA</dc:title>
  <dc:creator>učenici</dc:creator>
  <cp:lastModifiedBy>učenici</cp:lastModifiedBy>
  <cp:revision>9</cp:revision>
  <dcterms:created xsi:type="dcterms:W3CDTF">2021-12-03T09:05:35Z</dcterms:created>
  <dcterms:modified xsi:type="dcterms:W3CDTF">2021-12-03T10:21:03Z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0x010100D4735C832076984C8963815AF565DAFA</vt:lpwstr>
  </property>
</Properties>
</file>