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0" roundtripDataSignature="AMtx7miSMUs6awe0nqnaZgE75EibBvrS6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0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slovni slajd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Title-R1d.png" id="13" name="Google Shape;13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7"/>
          <p:cNvSpPr txBox="1"/>
          <p:nvPr>
            <p:ph type="ctrTitle"/>
          </p:nvPr>
        </p:nvSpPr>
        <p:spPr>
          <a:xfrm>
            <a:off x="1751012" y="1300785"/>
            <a:ext cx="8689976" cy="25092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wentieth Century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7"/>
          <p:cNvSpPr txBox="1"/>
          <p:nvPr>
            <p:ph idx="1" type="subTitle"/>
          </p:nvPr>
        </p:nvSpPr>
        <p:spPr>
          <a:xfrm>
            <a:off x="1751012" y="3886200"/>
            <a:ext cx="8689976" cy="1371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>
                <a:solidFill>
                  <a:srgbClr val="BFBFBF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7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7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7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ska slika s opisom">
  <p:cSld name="Panoramska slika s opisom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79" name="Google Shape;7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>
            <p:ph type="title"/>
          </p:nvPr>
        </p:nvSpPr>
        <p:spPr>
          <a:xfrm>
            <a:off x="913794" y="4289374"/>
            <a:ext cx="10364432" cy="81161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6"/>
          <p:cNvSpPr/>
          <p:nvPr>
            <p:ph idx="2" type="pic"/>
          </p:nvPr>
        </p:nvSpPr>
        <p:spPr>
          <a:xfrm>
            <a:off x="1184744" y="698261"/>
            <a:ext cx="9822532" cy="3214136"/>
          </a:xfrm>
          <a:prstGeom prst="roundRect">
            <a:avLst>
              <a:gd fmla="val 4944" name="adj"/>
            </a:avLst>
          </a:prstGeom>
          <a:noFill/>
          <a:ln cap="sq" cmpd="sng" w="82550">
            <a:solidFill>
              <a:srgbClr val="939393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913774" y="5108728"/>
            <a:ext cx="10364452" cy="682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83" name="Google Shape;83;p16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6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6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slov i opis">
  <p:cSld name="Naslov i opis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87" name="Google Shape;87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/>
          <p:nvPr>
            <p:ph type="title"/>
          </p:nvPr>
        </p:nvSpPr>
        <p:spPr>
          <a:xfrm>
            <a:off x="913774" y="609599"/>
            <a:ext cx="10364452" cy="34272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913775" y="4204821"/>
            <a:ext cx="10364452" cy="1586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90" name="Google Shape;90;p17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7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7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t s opisom">
  <p:cSld name="Citat s opisom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94" name="Google Shape;9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/>
          <p:cNvSpPr txBox="1"/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1720644" y="3610032"/>
            <a:ext cx="8752299" cy="594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97" name="Google Shape;97;p18"/>
          <p:cNvSpPr txBox="1"/>
          <p:nvPr>
            <p:ph idx="2" type="body"/>
          </p:nvPr>
        </p:nvSpPr>
        <p:spPr>
          <a:xfrm>
            <a:off x="913774" y="4372796"/>
            <a:ext cx="10364452" cy="14210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98" name="Google Shape;98;p18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8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8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sp>
        <p:nvSpPr>
          <p:cNvPr id="101" name="Google Shape;101;p18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wentieth Century"/>
              <a:buNone/>
            </a:pPr>
            <a:r>
              <a:rPr b="0" i="0" lang="hr-HR" sz="8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/>
          </a:p>
        </p:txBody>
      </p:sp>
      <p:sp>
        <p:nvSpPr>
          <p:cNvPr id="102" name="Google Shape;102;p18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wentieth Century"/>
              <a:buNone/>
            </a:pPr>
            <a:r>
              <a:rPr b="0" i="0" lang="hr-HR" sz="8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rtica s nazivom">
  <p:cSld name="Kartica s nazivom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04" name="Google Shape;104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9"/>
          <p:cNvSpPr txBox="1"/>
          <p:nvPr>
            <p:ph type="title"/>
          </p:nvPr>
        </p:nvSpPr>
        <p:spPr>
          <a:xfrm>
            <a:off x="913775" y="2138721"/>
            <a:ext cx="10364452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9"/>
          <p:cNvSpPr txBox="1"/>
          <p:nvPr>
            <p:ph idx="1" type="body"/>
          </p:nvPr>
        </p:nvSpPr>
        <p:spPr>
          <a:xfrm>
            <a:off x="913775" y="4662335"/>
            <a:ext cx="10364452" cy="1140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7" name="Google Shape;107;p19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9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9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stupca">
  <p:cSld name="3 stupca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11" name="Google Shape;111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0"/>
          <p:cNvSpPr txBox="1"/>
          <p:nvPr>
            <p:ph type="title"/>
          </p:nvPr>
        </p:nvSpPr>
        <p:spPr>
          <a:xfrm>
            <a:off x="913774" y="609600"/>
            <a:ext cx="10364452" cy="1605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913774" y="2367093"/>
            <a:ext cx="3298976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14" name="Google Shape;114;p20"/>
          <p:cNvSpPr txBox="1"/>
          <p:nvPr>
            <p:ph idx="2" type="body"/>
          </p:nvPr>
        </p:nvSpPr>
        <p:spPr>
          <a:xfrm>
            <a:off x="913774" y="2943355"/>
            <a:ext cx="3298976" cy="2847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15" name="Google Shape;115;p20"/>
          <p:cNvSpPr txBox="1"/>
          <p:nvPr>
            <p:ph idx="3" type="body"/>
          </p:nvPr>
        </p:nvSpPr>
        <p:spPr>
          <a:xfrm>
            <a:off x="4452389" y="2367093"/>
            <a:ext cx="329152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16" name="Google Shape;116;p20"/>
          <p:cNvSpPr txBox="1"/>
          <p:nvPr>
            <p:ph idx="4" type="body"/>
          </p:nvPr>
        </p:nvSpPr>
        <p:spPr>
          <a:xfrm>
            <a:off x="4441348" y="2943355"/>
            <a:ext cx="3303351" cy="2847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17" name="Google Shape;117;p20"/>
          <p:cNvSpPr txBox="1"/>
          <p:nvPr>
            <p:ph idx="5" type="body"/>
          </p:nvPr>
        </p:nvSpPr>
        <p:spPr>
          <a:xfrm>
            <a:off x="7973298" y="2367093"/>
            <a:ext cx="330492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18" name="Google Shape;118;p20"/>
          <p:cNvSpPr txBox="1"/>
          <p:nvPr>
            <p:ph idx="6" type="body"/>
          </p:nvPr>
        </p:nvSpPr>
        <p:spPr>
          <a:xfrm>
            <a:off x="7973298" y="2943355"/>
            <a:ext cx="3304928" cy="2847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19" name="Google Shape;119;p20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0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0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stupca sa slikama">
  <p:cSld name="3 stupca sa slikama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23" name="Google Shape;123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1"/>
          <p:cNvSpPr txBox="1"/>
          <p:nvPr>
            <p:ph type="title"/>
          </p:nvPr>
        </p:nvSpPr>
        <p:spPr>
          <a:xfrm>
            <a:off x="913774" y="610772"/>
            <a:ext cx="10364452" cy="16039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1"/>
          <p:cNvSpPr txBox="1"/>
          <p:nvPr>
            <p:ph idx="1" type="body"/>
          </p:nvPr>
        </p:nvSpPr>
        <p:spPr>
          <a:xfrm>
            <a:off x="913774" y="4204820"/>
            <a:ext cx="329640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b="0" sz="2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26" name="Google Shape;126;p21"/>
          <p:cNvSpPr/>
          <p:nvPr>
            <p:ph idx="2" type="pic"/>
          </p:nvPr>
        </p:nvSpPr>
        <p:spPr>
          <a:xfrm>
            <a:off x="913774" y="2367093"/>
            <a:ext cx="3296409" cy="1524000"/>
          </a:xfrm>
          <a:prstGeom prst="roundRect">
            <a:avLst>
              <a:gd fmla="val 9363" name="adj"/>
            </a:avLst>
          </a:prstGeom>
          <a:noFill/>
          <a:ln cap="sq" cmpd="sng" w="82550">
            <a:solidFill>
              <a:srgbClr val="939393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7" name="Google Shape;127;p21"/>
          <p:cNvSpPr txBox="1"/>
          <p:nvPr>
            <p:ph idx="3" type="body"/>
          </p:nvPr>
        </p:nvSpPr>
        <p:spPr>
          <a:xfrm>
            <a:off x="913774" y="4781082"/>
            <a:ext cx="3296409" cy="1010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28" name="Google Shape;128;p21"/>
          <p:cNvSpPr txBox="1"/>
          <p:nvPr>
            <p:ph idx="4" type="body"/>
          </p:nvPr>
        </p:nvSpPr>
        <p:spPr>
          <a:xfrm>
            <a:off x="4442759" y="4204820"/>
            <a:ext cx="330182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b="0" sz="2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29" name="Google Shape;129;p21"/>
          <p:cNvSpPr/>
          <p:nvPr>
            <p:ph idx="5" type="pic"/>
          </p:nvPr>
        </p:nvSpPr>
        <p:spPr>
          <a:xfrm>
            <a:off x="4441348" y="2367093"/>
            <a:ext cx="3303352" cy="1524000"/>
          </a:xfrm>
          <a:prstGeom prst="roundRect">
            <a:avLst>
              <a:gd fmla="val 8841" name="adj"/>
            </a:avLst>
          </a:prstGeom>
          <a:noFill/>
          <a:ln cap="sq" cmpd="sng" w="82550">
            <a:solidFill>
              <a:srgbClr val="939393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0" name="Google Shape;130;p21"/>
          <p:cNvSpPr txBox="1"/>
          <p:nvPr>
            <p:ph idx="6" type="body"/>
          </p:nvPr>
        </p:nvSpPr>
        <p:spPr>
          <a:xfrm>
            <a:off x="4441348" y="4781080"/>
            <a:ext cx="3303352" cy="1010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31" name="Google Shape;131;p21"/>
          <p:cNvSpPr txBox="1"/>
          <p:nvPr>
            <p:ph idx="7" type="body"/>
          </p:nvPr>
        </p:nvSpPr>
        <p:spPr>
          <a:xfrm>
            <a:off x="7973298" y="4204820"/>
            <a:ext cx="330068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b="0" sz="2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32" name="Google Shape;132;p21"/>
          <p:cNvSpPr/>
          <p:nvPr>
            <p:ph idx="8" type="pic"/>
          </p:nvPr>
        </p:nvSpPr>
        <p:spPr>
          <a:xfrm>
            <a:off x="7973298" y="2367093"/>
            <a:ext cx="3304928" cy="1524000"/>
          </a:xfrm>
          <a:prstGeom prst="roundRect">
            <a:avLst>
              <a:gd fmla="val 8841" name="adj"/>
            </a:avLst>
          </a:prstGeom>
          <a:noFill/>
          <a:ln cap="sq" cmpd="sng" w="82550">
            <a:solidFill>
              <a:srgbClr val="939393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3" name="Google Shape;133;p21"/>
          <p:cNvSpPr txBox="1"/>
          <p:nvPr>
            <p:ph idx="9" type="body"/>
          </p:nvPr>
        </p:nvSpPr>
        <p:spPr>
          <a:xfrm>
            <a:off x="7973173" y="4781078"/>
            <a:ext cx="3305053" cy="1010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34" name="Google Shape;134;p21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1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1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slov i okomiti tekst" type="vertTx">
  <p:cSld name="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38" name="Google Shape;138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2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2"/>
          <p:cNvSpPr txBox="1"/>
          <p:nvPr>
            <p:ph idx="1" type="body"/>
          </p:nvPr>
        </p:nvSpPr>
        <p:spPr>
          <a:xfrm rot="5400000">
            <a:off x="4383948" y="-1103079"/>
            <a:ext cx="3424107" cy="103644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41" name="Google Shape;141;p22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2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komiti naslov i tekst" type="vertTitleAndTx">
  <p:cSld name="VERTICAL_TITLE_AND_VERTICAL_TEX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45" name="Google Shape;145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3"/>
          <p:cNvSpPr txBox="1"/>
          <p:nvPr>
            <p:ph type="title"/>
          </p:nvPr>
        </p:nvSpPr>
        <p:spPr>
          <a:xfrm rot="5400000">
            <a:off x="7410763" y="1923737"/>
            <a:ext cx="5181599" cy="2553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23"/>
          <p:cNvSpPr txBox="1"/>
          <p:nvPr>
            <p:ph idx="1" type="body"/>
          </p:nvPr>
        </p:nvSpPr>
        <p:spPr>
          <a:xfrm rot="5400000">
            <a:off x="2152338" y="-628961"/>
            <a:ext cx="5181599" cy="7658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48" name="Google Shape;148;p23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23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23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slov i sadržaj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20" name="Google Shape;20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8"/>
          <p:cNvSpPr txBox="1"/>
          <p:nvPr>
            <p:ph idx="1" type="body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8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8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8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aglavlje sekcije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27" name="Google Shape;27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/>
          <p:nvPr>
            <p:ph type="title"/>
          </p:nvPr>
        </p:nvSpPr>
        <p:spPr>
          <a:xfrm>
            <a:off x="913774" y="828563"/>
            <a:ext cx="10351752" cy="27368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wentieth Century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9"/>
          <p:cNvSpPr txBox="1"/>
          <p:nvPr>
            <p:ph idx="1" type="body"/>
          </p:nvPr>
        </p:nvSpPr>
        <p:spPr>
          <a:xfrm>
            <a:off x="913774" y="3657457"/>
            <a:ext cx="10351752" cy="1368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BFBFBF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" name="Google Shape;30;p9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sadržaja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34" name="Google Shape;34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0"/>
          <p:cNvSpPr txBox="1"/>
          <p:nvPr>
            <p:ph idx="1" type="body"/>
          </p:nvPr>
        </p:nvSpPr>
        <p:spPr>
          <a:xfrm>
            <a:off x="913774" y="2367092"/>
            <a:ext cx="5106026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0"/>
          <p:cNvSpPr txBox="1"/>
          <p:nvPr>
            <p:ph idx="2" type="body"/>
          </p:nvPr>
        </p:nvSpPr>
        <p:spPr>
          <a:xfrm>
            <a:off x="6172200" y="2367092"/>
            <a:ext cx="5105400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0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sporedba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42" name="Google Shape;4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11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1" type="body"/>
          </p:nvPr>
        </p:nvSpPr>
        <p:spPr>
          <a:xfrm>
            <a:off x="1146328" y="2371018"/>
            <a:ext cx="4873474" cy="6799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  <a:defRPr b="0" sz="2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1"/>
          <p:cNvSpPr txBox="1"/>
          <p:nvPr>
            <p:ph idx="2" type="body"/>
          </p:nvPr>
        </p:nvSpPr>
        <p:spPr>
          <a:xfrm>
            <a:off x="913774" y="3051012"/>
            <a:ext cx="5106027" cy="274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1"/>
          <p:cNvSpPr txBox="1"/>
          <p:nvPr>
            <p:ph idx="3" type="body"/>
          </p:nvPr>
        </p:nvSpPr>
        <p:spPr>
          <a:xfrm>
            <a:off x="6396423" y="2371018"/>
            <a:ext cx="4881804" cy="6799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  <a:defRPr b="0" sz="2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11"/>
          <p:cNvSpPr txBox="1"/>
          <p:nvPr>
            <p:ph idx="4" type="body"/>
          </p:nvPr>
        </p:nvSpPr>
        <p:spPr>
          <a:xfrm>
            <a:off x="6172200" y="3051012"/>
            <a:ext cx="5105401" cy="274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o naslov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52" name="Google Shape;52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2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2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2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2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azno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58" name="Google Shape;58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3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držaj s opisom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63" name="Google Shape;63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>
            <p:ph type="title"/>
          </p:nvPr>
        </p:nvSpPr>
        <p:spPr>
          <a:xfrm>
            <a:off x="913775" y="609600"/>
            <a:ext cx="3935688" cy="20232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5078062" y="609600"/>
            <a:ext cx="6200163" cy="5181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14"/>
          <p:cNvSpPr txBox="1"/>
          <p:nvPr>
            <p:ph idx="2" type="body"/>
          </p:nvPr>
        </p:nvSpPr>
        <p:spPr>
          <a:xfrm>
            <a:off x="913774" y="2632852"/>
            <a:ext cx="3935689" cy="3158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67" name="Google Shape;67;p14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4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4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ka s opisom" type="picTx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71" name="Google Shape;7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>
            <p:ph type="title"/>
          </p:nvPr>
        </p:nvSpPr>
        <p:spPr>
          <a:xfrm>
            <a:off x="913774" y="609600"/>
            <a:ext cx="5934969" cy="20232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5"/>
          <p:cNvSpPr/>
          <p:nvPr>
            <p:ph idx="2" type="pic"/>
          </p:nvPr>
        </p:nvSpPr>
        <p:spPr>
          <a:xfrm>
            <a:off x="7424803" y="609601"/>
            <a:ext cx="3255358" cy="5181600"/>
          </a:xfrm>
          <a:prstGeom prst="roundRect">
            <a:avLst>
              <a:gd fmla="val 4943" name="adj"/>
            </a:avLst>
          </a:prstGeom>
          <a:noFill/>
          <a:ln cap="sq" cmpd="sng" w="82550">
            <a:solidFill>
              <a:srgbClr val="939393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913794" y="2632852"/>
            <a:ext cx="5934949" cy="31583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5" name="Google Shape;75;p15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6" name="Google Shape;6;p6"/>
          <p:cNvPicPr preferRelativeResize="0"/>
          <p:nvPr/>
        </p:nvPicPr>
        <p:blipFill rotWithShape="1">
          <a:blip r:embed="rId1">
            <a:alphaModFix amt="40000"/>
          </a:blip>
          <a:srcRect b="0" l="0" r="0" t="0"/>
          <a:stretch/>
        </p:blipFill>
        <p:spPr>
          <a:xfrm>
            <a:off x="0" y="0"/>
            <a:ext cx="12192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6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b="0" i="0" sz="3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6"/>
          <p:cNvSpPr txBox="1"/>
          <p:nvPr>
            <p:ph idx="1" type="body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175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175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175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175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175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9" name="Google Shape;9;p6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0" name="Google Shape;10;p6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1" name="Google Shape;11;p6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"/>
          <p:cNvSpPr txBox="1"/>
          <p:nvPr>
            <p:ph type="ctrTitle"/>
          </p:nvPr>
        </p:nvSpPr>
        <p:spPr>
          <a:xfrm>
            <a:off x="1692289" y="1980294"/>
            <a:ext cx="8689976" cy="16018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Verdana"/>
              <a:buNone/>
            </a:pPr>
            <a:r>
              <a:rPr lang="hr-HR" sz="6600">
                <a:latin typeface="Verdana"/>
                <a:ea typeface="Verdana"/>
                <a:cs typeface="Verdana"/>
                <a:sym typeface="Verdana"/>
              </a:rPr>
              <a:t>PROBLEMS WITH CRUISE SHIPS</a:t>
            </a:r>
            <a:endParaRPr sz="6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6" name="Google Shape;156;p1"/>
          <p:cNvSpPr txBox="1"/>
          <p:nvPr>
            <p:ph idx="1" type="subTitle"/>
          </p:nvPr>
        </p:nvSpPr>
        <p:spPr>
          <a:xfrm>
            <a:off x="2707356" y="4018327"/>
            <a:ext cx="8689976" cy="434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i="1" lang="hr-HR"/>
              <a:t>BY: ANTE NOVOSEL AND DOMAGOJ LISAC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"/>
          <p:cNvSpPr txBox="1"/>
          <p:nvPr>
            <p:ph idx="1" type="body"/>
          </p:nvPr>
        </p:nvSpPr>
        <p:spPr>
          <a:xfrm>
            <a:off x="808075" y="941922"/>
            <a:ext cx="10302948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b="0" i="0" lang="hr-HR">
                <a:solidFill>
                  <a:srgbClr val="DCDDDE"/>
                </a:solidFill>
                <a:latin typeface="Verdana"/>
                <a:ea typeface="Verdana"/>
                <a:cs typeface="Verdana"/>
                <a:sym typeface="Verdana"/>
              </a:rPr>
              <a:t>CRUISE SHIPS HAVE BECOME A BIG PROBLEM BECAUSE THEY POLLUTE THE SEA AND THE ENVIRONMENT </a:t>
            </a:r>
            <a:endParaRPr>
              <a:solidFill>
                <a:srgbClr val="DCDDD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hr-HR">
                <a:latin typeface="Verdana"/>
                <a:ea typeface="Verdana"/>
                <a:cs typeface="Verdana"/>
                <a:sym typeface="Verdana"/>
              </a:rPr>
              <a:t>THEY HAVE BEEN CAUGHT DISCARDING TRASH, FUEL, AND SEWAGE DIRECTLY INTO THE OCEAN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hr-HR">
                <a:latin typeface="Verdana"/>
                <a:ea typeface="Verdana"/>
                <a:cs typeface="Verdana"/>
                <a:sym typeface="Verdana"/>
              </a:rPr>
              <a:t>PASSENGER’S CARBON FOOTPRINT TRIPLES IN SIZE WHEN TAKING A CRUISE</a:t>
            </a:r>
            <a:endParaRPr>
              <a:solidFill>
                <a:srgbClr val="DCDDD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b="1" i="0" lang="hr-HR">
                <a:latin typeface="Verdana"/>
                <a:ea typeface="Verdana"/>
                <a:cs typeface="Verdana"/>
                <a:sym typeface="Verdana"/>
              </a:rPr>
              <a:t>THAT IS WHY THE MOST COUNTRIES HAVE BANNED CRUISE SHIPS</a:t>
            </a:r>
            <a:endParaRPr b="1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Vidi izvornu sliku" id="162" name="Google Shape;16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7837" y="4204024"/>
            <a:ext cx="4574272" cy="2251291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"/>
          <p:cNvSpPr/>
          <p:nvPr/>
        </p:nvSpPr>
        <p:spPr>
          <a:xfrm>
            <a:off x="1940346" y="4041060"/>
            <a:ext cx="6289254" cy="2577218"/>
          </a:xfrm>
          <a:prstGeom prst="mathMultiply">
            <a:avLst>
              <a:gd fmla="val 23520" name="adj1"/>
            </a:avLst>
          </a:prstGeom>
          <a:solidFill>
            <a:srgbClr val="F15A17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Verdana"/>
              <a:buNone/>
            </a:pPr>
            <a:r>
              <a:rPr lang="hr-HR">
                <a:latin typeface="Verdana"/>
                <a:ea typeface="Verdana"/>
                <a:cs typeface="Verdana"/>
                <a:sym typeface="Verdana"/>
              </a:rPr>
              <a:t>CRUISE SHIPS IN DUBROVNIK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9" name="Google Shape;169;p3"/>
          <p:cNvSpPr txBox="1"/>
          <p:nvPr>
            <p:ph idx="1" type="body"/>
          </p:nvPr>
        </p:nvSpPr>
        <p:spPr>
          <a:xfrm>
            <a:off x="340242" y="2367091"/>
            <a:ext cx="6538730" cy="38723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hr-HR">
                <a:latin typeface="Verdana"/>
                <a:ea typeface="Verdana"/>
                <a:cs typeface="Verdana"/>
                <a:sym typeface="Verdana"/>
              </a:rPr>
              <a:t>IN CROATIA THEY ARE A VERY BIG PROBLEM ONLY IN DUBROVNIK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hr-HR">
                <a:latin typeface="Verdana"/>
                <a:ea typeface="Verdana"/>
                <a:cs typeface="Verdana"/>
                <a:sym typeface="Verdana"/>
              </a:rPr>
              <a:t>THIS YEAR CAME ABOUT 300 SHIPS AND THEY POLLUTED MORE THAN ALL EUROPEAN CARS 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b="0" i="0" lang="hr-HR">
                <a:solidFill>
                  <a:srgbClr val="DCDDDE"/>
                </a:solidFill>
                <a:latin typeface="Verdana"/>
                <a:ea typeface="Verdana"/>
                <a:cs typeface="Verdana"/>
                <a:sym typeface="Verdana"/>
              </a:rPr>
              <a:t>ANOTHER PROBLEM IS BECAUSE OF CRUISE SHIPS PEOPLE ARE MOVING OUT OF THE CITY CENTER AND THERE</a:t>
            </a:r>
            <a:r>
              <a:rPr lang="hr-HR">
                <a:solidFill>
                  <a:srgbClr val="DCDDDE"/>
                </a:solidFill>
                <a:latin typeface="Verdana"/>
                <a:ea typeface="Verdana"/>
                <a:cs typeface="Verdana"/>
                <a:sym typeface="Verdana"/>
              </a:rPr>
              <a:t>, YOU WILL FIND</a:t>
            </a:r>
            <a:r>
              <a:rPr b="0" i="0" lang="hr-HR">
                <a:solidFill>
                  <a:srgbClr val="DCDDDE"/>
                </a:solidFill>
                <a:latin typeface="Verdana"/>
                <a:ea typeface="Verdana"/>
                <a:cs typeface="Verdana"/>
                <a:sym typeface="Verdana"/>
              </a:rPr>
              <a:t> JUST SHOPS AND STORES </a:t>
            </a:r>
            <a:endParaRPr/>
          </a:p>
          <a:p>
            <a:pPr indent="-101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>
              <a:solidFill>
                <a:srgbClr val="DCDDD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01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descr="Vidi izvornu sliku" id="170" name="Google Shape;17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66643" y="2141289"/>
            <a:ext cx="4311582" cy="32297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Verdana"/>
              <a:buNone/>
            </a:pPr>
            <a:r>
              <a:rPr lang="hr-HR">
                <a:latin typeface="Verdana"/>
                <a:ea typeface="Verdana"/>
                <a:cs typeface="Verdana"/>
                <a:sym typeface="Verdana"/>
              </a:rPr>
              <a:t>HOW CROATIA WANTS TO DEAL WITH THE PROBLEM OF CRUISE SHIPS ? </a:t>
            </a:r>
            <a:endParaRPr/>
          </a:p>
        </p:txBody>
      </p:sp>
      <p:sp>
        <p:nvSpPr>
          <p:cNvPr id="176" name="Google Shape;176;p4"/>
          <p:cNvSpPr txBox="1"/>
          <p:nvPr>
            <p:ph idx="1" type="body"/>
          </p:nvPr>
        </p:nvSpPr>
        <p:spPr>
          <a:xfrm>
            <a:off x="913773" y="2367092"/>
            <a:ext cx="10679811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hr-HR">
                <a:latin typeface="Verdana"/>
                <a:ea typeface="Verdana"/>
                <a:cs typeface="Verdana"/>
                <a:sym typeface="Verdana"/>
              </a:rPr>
              <a:t>CROATIA WANTS TO BAN THE ARRIVAL OF CRUISERS </a:t>
            </a:r>
            <a:endParaRPr/>
          </a:p>
          <a:p>
            <a:pPr indent="-101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b="0" i="0" lang="hr-HR">
                <a:solidFill>
                  <a:srgbClr val="DCDDDE"/>
                </a:solidFill>
                <a:latin typeface="Verdana"/>
                <a:ea typeface="Verdana"/>
                <a:cs typeface="Verdana"/>
                <a:sym typeface="Verdana"/>
              </a:rPr>
              <a:t>THAT WOULD BE A BAD MOVE FOR TOURISM BECAUSE MOST TOURISTS COME BY CRUISE SHIPS </a:t>
            </a:r>
            <a:r>
              <a:rPr lang="hr-HR">
                <a:solidFill>
                  <a:srgbClr val="DCDDDE"/>
                </a:solidFill>
                <a:latin typeface="Verdana"/>
                <a:ea typeface="Verdana"/>
                <a:cs typeface="Verdana"/>
                <a:sym typeface="Verdana"/>
              </a:rPr>
              <a:t>DESPITE OF THE FACT THAT</a:t>
            </a:r>
            <a:r>
              <a:rPr b="0" i="0" lang="hr-HR">
                <a:solidFill>
                  <a:srgbClr val="DCDDDE"/>
                </a:solidFill>
                <a:latin typeface="Verdana"/>
                <a:ea typeface="Verdana"/>
                <a:cs typeface="Verdana"/>
                <a:sym typeface="Verdana"/>
              </a:rPr>
              <a:t> CRUISERS POLLUTE THE ENVIRONMENT AND THE SEA</a:t>
            </a:r>
            <a:endParaRPr b="0" i="0">
              <a:solidFill>
                <a:srgbClr val="DCDDD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0" i="0">
              <a:solidFill>
                <a:srgbClr val="DCDDD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b="0" i="0" lang="hr-HR">
                <a:solidFill>
                  <a:srgbClr val="DCDDDE"/>
                </a:solidFill>
                <a:latin typeface="Verdana"/>
                <a:ea typeface="Verdana"/>
                <a:cs typeface="Verdana"/>
                <a:sym typeface="Verdana"/>
              </a:rPr>
              <a:t>BUT THERE IS ANOTHER WAY TO SOLVE THIS PROBLEM…</a:t>
            </a:r>
            <a:endParaRPr/>
          </a:p>
          <a:p>
            <a:pPr indent="-101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>
              <a:solidFill>
                <a:srgbClr val="DCDDD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1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101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101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Verdana"/>
              <a:buNone/>
            </a:pPr>
            <a:r>
              <a:rPr lang="hr-HR">
                <a:latin typeface="Verdana"/>
                <a:ea typeface="Verdana"/>
                <a:cs typeface="Verdana"/>
                <a:sym typeface="Verdana"/>
              </a:rPr>
              <a:t>WHAT WE NEED TO DO WITH CRUISE SHIPS IN CROATIA?</a:t>
            </a:r>
            <a:endParaRPr/>
          </a:p>
        </p:txBody>
      </p:sp>
      <p:sp>
        <p:nvSpPr>
          <p:cNvPr id="182" name="Google Shape;182;p5"/>
          <p:cNvSpPr txBox="1"/>
          <p:nvPr>
            <p:ph idx="1" type="body"/>
          </p:nvPr>
        </p:nvSpPr>
        <p:spPr>
          <a:xfrm>
            <a:off x="913774" y="2367092"/>
            <a:ext cx="6258813" cy="37785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b="0" i="0" lang="hr-HR">
                <a:latin typeface="Verdana"/>
                <a:ea typeface="Verdana"/>
                <a:cs typeface="Verdana"/>
                <a:sym typeface="Verdana"/>
              </a:rPr>
              <a:t>USING ‘</a:t>
            </a:r>
            <a:r>
              <a:rPr i="0" lang="hr-HR">
                <a:latin typeface="Verdana"/>
                <a:ea typeface="Verdana"/>
                <a:cs typeface="Verdana"/>
                <a:sym typeface="Verdana"/>
              </a:rPr>
              <a:t>CLOSED-LOOP SCRUBBERS</a:t>
            </a:r>
            <a:r>
              <a:rPr b="0" i="0" lang="hr-HR">
                <a:latin typeface="Verdana"/>
                <a:ea typeface="Verdana"/>
                <a:cs typeface="Verdana"/>
                <a:sym typeface="Verdana"/>
              </a:rPr>
              <a:t>’ WOULD REDUCE CRUISE SHIP POLLUTION SIGNIFICANTLY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b="0" i="0" lang="hr-HR">
                <a:latin typeface="Verdana"/>
                <a:ea typeface="Verdana"/>
                <a:cs typeface="Verdana"/>
                <a:sym typeface="Verdana"/>
              </a:rPr>
              <a:t>THEY STORE THE WASTE MATERIALS FOR TREATMENT ON LAND</a:t>
            </a:r>
            <a:endParaRPr b="0" i="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0" i="0">
              <a:latin typeface="Verdana"/>
              <a:ea typeface="Verdana"/>
              <a:cs typeface="Verdana"/>
              <a:sym typeface="Verdana"/>
            </a:endParaRPr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hr-HR">
                <a:latin typeface="Verdana"/>
                <a:ea typeface="Verdana"/>
                <a:cs typeface="Verdana"/>
                <a:sym typeface="Verdana"/>
              </a:rPr>
              <a:t>THAT WILL KEEP THE TOURISTS AND THE CLEAN SEA AS WELL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83" name="Google Shape;18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07920" y="2164572"/>
            <a:ext cx="3541050" cy="2478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apljica">
  <a:themeElements>
    <a:clrScheme name="Kapljica">
      <a:dk1>
        <a:srgbClr val="000000"/>
      </a:dk1>
      <a:lt1>
        <a:srgbClr val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2021-12-02T20:17:29Z</dcterms:created>
  <dc:creator>Ante Novosel</dc:creator>
</cp:coreProperties>
</file>