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Nuni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Nunito-regular.fntdata"/><Relationship Id="rId21" Type="http://schemas.openxmlformats.org/officeDocument/2006/relationships/slide" Target="slides/slide16.xml"/><Relationship Id="rId24" Type="http://schemas.openxmlformats.org/officeDocument/2006/relationships/font" Target="fonts/Nunito-italic.fntdata"/><Relationship Id="rId23" Type="http://schemas.openxmlformats.org/officeDocument/2006/relationships/font" Target="fonts/Nuni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Nuni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e2966b0983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e2966b0983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2966b0983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2966b0983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e2966b0983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e2966b0983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e2966b0983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e2966b0983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e2966b0983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e2966b0983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e2966b0983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e2966b0983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e1b5506bcf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e1b5506bcf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e1b5506bcf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e1b5506bcf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e1b5506bcf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e1b5506bcf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1b5506bcf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e1b5506bcf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1b5506bcf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e1b5506bcf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1b5506bcf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e1b5506bcf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e1b5506bcf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e1b5506bcf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1b5506bcf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e1b5506bcf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e2966b0983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e2966b0983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6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6.png"/><Relationship Id="rId6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311700" y="2160725"/>
            <a:ext cx="8520600" cy="12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Shaping healthy eco citizens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2022-2-HR01-KA122-SCH-000091793</a:t>
            </a:r>
            <a:endParaRPr b="1"/>
          </a:p>
        </p:txBody>
      </p:sp>
      <p:pic>
        <p:nvPicPr>
          <p:cNvPr descr="AMPEU - Predlošci za preuzimanje"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50" y="648925"/>
            <a:ext cx="2562625" cy="896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PEU - Predlošci za preuzimanje" id="130" name="Google Shape;13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0738" y="648925"/>
            <a:ext cx="1952625" cy="89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5150" y="278962"/>
            <a:ext cx="1093550" cy="126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450" y="4042603"/>
            <a:ext cx="3998151" cy="8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3"/>
          <p:cNvSpPr txBox="1"/>
          <p:nvPr/>
        </p:nvSpPr>
        <p:spPr>
          <a:xfrm>
            <a:off x="4432400" y="3844702"/>
            <a:ext cx="4273500" cy="10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hr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This publication [communication] reflects the views only of the author, and the Commission cannot be held responsible for any use which may be made of the information contained therein.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/>
          <p:nvPr>
            <p:ph type="title"/>
          </p:nvPr>
        </p:nvSpPr>
        <p:spPr>
          <a:xfrm>
            <a:off x="819150" y="845600"/>
            <a:ext cx="7505700" cy="7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Activity Toolbox</a:t>
            </a:r>
            <a:endParaRPr b="1"/>
          </a:p>
        </p:txBody>
      </p:sp>
      <p:sp>
        <p:nvSpPr>
          <p:cNvPr id="190" name="Google Shape;190;p22"/>
          <p:cNvSpPr txBox="1"/>
          <p:nvPr>
            <p:ph idx="1" type="body"/>
          </p:nvPr>
        </p:nvSpPr>
        <p:spPr>
          <a:xfrm>
            <a:off x="819150" y="1566500"/>
            <a:ext cx="7505700" cy="30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2500"/>
              <a:t>Biljni i životinjski svijet</a:t>
            </a:r>
            <a:endParaRPr b="1" sz="25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uređenje okoliša škole i gradskih površina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sadnja stabala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izrada eko vrtova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izrada kompostišta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izrada prezentacija o zaštićenim biljnim i životinjskim vrstama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posjet botaničkom i zoološkom vrtu</a:t>
            </a:r>
            <a:endParaRPr b="1"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 txBox="1"/>
          <p:nvPr>
            <p:ph type="title"/>
          </p:nvPr>
        </p:nvSpPr>
        <p:spPr>
          <a:xfrm>
            <a:off x="819150" y="845600"/>
            <a:ext cx="7505700" cy="7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Activity Toolbox</a:t>
            </a:r>
            <a:endParaRPr b="1"/>
          </a:p>
        </p:txBody>
      </p:sp>
      <p:sp>
        <p:nvSpPr>
          <p:cNvPr id="196" name="Google Shape;196;p23"/>
          <p:cNvSpPr txBox="1"/>
          <p:nvPr>
            <p:ph idx="1" type="body"/>
          </p:nvPr>
        </p:nvSpPr>
        <p:spPr>
          <a:xfrm>
            <a:off x="819150" y="1566500"/>
            <a:ext cx="7505700" cy="30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2500"/>
              <a:t>Zdrava prehrana</a:t>
            </a:r>
            <a:endParaRPr b="1" sz="25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promjena jelovnika školske kuhinje sa više zdravih namirnica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manja konzumacija mesa, više voća i povrća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uvođenje zdravih sokova i shakeova u svakodnevnu prehranu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uvođenje zdravih grickalica i čokoladica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organizirati predavanja i radionice o zdravoj prehrani</a:t>
            </a:r>
            <a:endParaRPr b="1"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type="title"/>
          </p:nvPr>
        </p:nvSpPr>
        <p:spPr>
          <a:xfrm>
            <a:off x="819150" y="845600"/>
            <a:ext cx="7505700" cy="7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Activity Toolbox</a:t>
            </a:r>
            <a:endParaRPr b="1"/>
          </a:p>
        </p:txBody>
      </p:sp>
      <p:sp>
        <p:nvSpPr>
          <p:cNvPr id="202" name="Google Shape;202;p24"/>
          <p:cNvSpPr txBox="1"/>
          <p:nvPr>
            <p:ph idx="1" type="body"/>
          </p:nvPr>
        </p:nvSpPr>
        <p:spPr>
          <a:xfrm>
            <a:off x="819150" y="1566500"/>
            <a:ext cx="7505700" cy="30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2500"/>
              <a:t>Aktivnosti u prirodi</a:t>
            </a:r>
            <a:endParaRPr b="1" sz="25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organizirati šetnje u šumu - Kestenijada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organizirati biciklijadu i promociju većeg korištenja bicikla u svakodnevnom životu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uključivanje građana u udruge koje promiču zdrav način života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osnivanje izvannastavne aktivnosti Izviđači u školi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organizirati zanimljive aktivnosti - lov na blago, promatranje ptica, rijeke našeg kraja i sl.</a:t>
            </a:r>
            <a:endParaRPr b="1"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/>
          <p:nvPr>
            <p:ph type="title"/>
          </p:nvPr>
        </p:nvSpPr>
        <p:spPr>
          <a:xfrm>
            <a:off x="819150" y="845600"/>
            <a:ext cx="7505700" cy="7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Activity Toolbox</a:t>
            </a:r>
            <a:endParaRPr b="1"/>
          </a:p>
        </p:txBody>
      </p:sp>
      <p:sp>
        <p:nvSpPr>
          <p:cNvPr id="208" name="Google Shape;208;p25"/>
          <p:cNvSpPr txBox="1"/>
          <p:nvPr>
            <p:ph idx="1" type="body"/>
          </p:nvPr>
        </p:nvSpPr>
        <p:spPr>
          <a:xfrm>
            <a:off x="819150" y="1566500"/>
            <a:ext cx="7505700" cy="30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2500"/>
              <a:t>Sportske aktivnosti</a:t>
            </a:r>
            <a:endParaRPr b="1" sz="25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poticati mlade na uključivanje u sportske klubove i društva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organizirati više sportskih aktivnosti tijekom godine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organizirati aktivnosti planinarenja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organizirati aktivnosti na bazenima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istražiti igre za djecu iz različitih zemalja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poticanje bavljenjem netradicionalnih sportova </a:t>
            </a:r>
            <a:endParaRPr b="1"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/>
          <p:nvPr>
            <p:ph type="title"/>
          </p:nvPr>
        </p:nvSpPr>
        <p:spPr>
          <a:xfrm>
            <a:off x="819150" y="845600"/>
            <a:ext cx="7505700" cy="7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Activity Toolbox</a:t>
            </a:r>
            <a:endParaRPr b="1"/>
          </a:p>
        </p:txBody>
      </p:sp>
      <p:sp>
        <p:nvSpPr>
          <p:cNvPr id="214" name="Google Shape;214;p26"/>
          <p:cNvSpPr txBox="1"/>
          <p:nvPr>
            <p:ph idx="1" type="body"/>
          </p:nvPr>
        </p:nvSpPr>
        <p:spPr>
          <a:xfrm>
            <a:off x="819150" y="1566500"/>
            <a:ext cx="7505700" cy="30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2500"/>
              <a:t>Štednja energije i transport</a:t>
            </a:r>
            <a:endParaRPr b="1" sz="25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isključiti trošila kad se ne koriste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koristiti LED žarulje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koristiti što je više moguće obnovljive izvore energije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više hodati umjesto korištenja prijevoznih sredstva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voziti bicikl ili neko drugo električno prijevozno sredstvo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smanjiti upotrebu automobila na minimum</a:t>
            </a:r>
            <a:endParaRPr b="1"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/>
          <p:nvPr>
            <p:ph type="title"/>
          </p:nvPr>
        </p:nvSpPr>
        <p:spPr>
          <a:xfrm>
            <a:off x="819150" y="845600"/>
            <a:ext cx="7505700" cy="7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Activity Toolbox</a:t>
            </a:r>
            <a:endParaRPr b="1"/>
          </a:p>
        </p:txBody>
      </p:sp>
      <p:sp>
        <p:nvSpPr>
          <p:cNvPr id="220" name="Google Shape;220;p27"/>
          <p:cNvSpPr txBox="1"/>
          <p:nvPr>
            <p:ph idx="1" type="body"/>
          </p:nvPr>
        </p:nvSpPr>
        <p:spPr>
          <a:xfrm>
            <a:off x="819150" y="1566500"/>
            <a:ext cx="7505700" cy="30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2500"/>
              <a:t>Obilježavanje značajnih datuma</a:t>
            </a:r>
            <a:endParaRPr b="1" sz="25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22.03. Svjetski dan zaštite voda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22.04. Međunarodni dan planeta Zemlja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29.04. Međunarodni dan igre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10.05. Međunarodni dan tjelesne aktivnosti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05.06. Svjetski dan zaštite okoliša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16.10. Svjetski dan hrane</a:t>
            </a:r>
            <a:endParaRPr b="1"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>
            <p:ph type="ctrTitle"/>
          </p:nvPr>
        </p:nvSpPr>
        <p:spPr>
          <a:xfrm>
            <a:off x="311700" y="2160725"/>
            <a:ext cx="8520600" cy="12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5000"/>
              <a:t>Hvala na pažnji!</a:t>
            </a:r>
            <a:endParaRPr b="1" sz="5000"/>
          </a:p>
        </p:txBody>
      </p:sp>
      <p:pic>
        <p:nvPicPr>
          <p:cNvPr descr="AMPEU - Predlošci za preuzimanje" id="226" name="Google Shape;2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50" y="648925"/>
            <a:ext cx="2562625" cy="896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PEU - Predlošci za preuzimanje" id="227" name="Google Shape;22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0738" y="648925"/>
            <a:ext cx="1952625" cy="89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5150" y="278962"/>
            <a:ext cx="1093550" cy="126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450" y="4042603"/>
            <a:ext cx="3998151" cy="8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8"/>
          <p:cNvSpPr txBox="1"/>
          <p:nvPr/>
        </p:nvSpPr>
        <p:spPr>
          <a:xfrm>
            <a:off x="4432400" y="3844702"/>
            <a:ext cx="4273500" cy="10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hr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This publication [communication] reflects the views only of the author, and the Commission cannot be held responsible for any use which may be made of the information contained therein.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"/>
          <p:cNvSpPr txBox="1"/>
          <p:nvPr>
            <p:ph type="title"/>
          </p:nvPr>
        </p:nvSpPr>
        <p:spPr>
          <a:xfrm>
            <a:off x="819150" y="845600"/>
            <a:ext cx="7505700" cy="7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Shaping healthy eco citizens</a:t>
            </a:r>
            <a:endParaRPr b="1"/>
          </a:p>
        </p:txBody>
      </p:sp>
      <p:sp>
        <p:nvSpPr>
          <p:cNvPr id="139" name="Google Shape;139;p14"/>
          <p:cNvSpPr txBox="1"/>
          <p:nvPr>
            <p:ph idx="1" type="body"/>
          </p:nvPr>
        </p:nvSpPr>
        <p:spPr>
          <a:xfrm>
            <a:off x="819150" y="175587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hr" sz="2400"/>
              <a:t>Erasmus+ KA1 projekt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hr" sz="2400"/>
              <a:t>01. svibnja 2023. - 30. lipnja 2024.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hr" sz="2400"/>
              <a:t>Tema projekta: ciljevi održivog razvoja i kako ih primijeniti u svakodnevnom životu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hr" sz="2400"/>
              <a:t>3 europska partnera iz Francuske, Španjolske i sa Cipra</a:t>
            </a:r>
            <a:endParaRPr b="1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"/>
          <p:cNvSpPr txBox="1"/>
          <p:nvPr>
            <p:ph type="title"/>
          </p:nvPr>
        </p:nvSpPr>
        <p:spPr>
          <a:xfrm>
            <a:off x="819150" y="4463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hr" sz="2800"/>
              <a:t>Collège Vallées du Paillon - Roger Carlès, Contes, Francuska</a:t>
            </a:r>
            <a:endParaRPr b="1" sz="2800"/>
          </a:p>
        </p:txBody>
      </p:sp>
      <p:pic>
        <p:nvPicPr>
          <p:cNvPr id="145" name="Google Shape;1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300" y="1619150"/>
            <a:ext cx="4019052" cy="30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2474" y="1619150"/>
            <a:ext cx="4019052" cy="30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/>
          <p:nvPr>
            <p:ph type="title"/>
          </p:nvPr>
        </p:nvSpPr>
        <p:spPr>
          <a:xfrm>
            <a:off x="819150" y="680950"/>
            <a:ext cx="7505700" cy="7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CEIP Sierra Nevada, Granada, Španjolska</a:t>
            </a:r>
            <a:endParaRPr b="1"/>
          </a:p>
        </p:txBody>
      </p:sp>
      <p:pic>
        <p:nvPicPr>
          <p:cNvPr id="152" name="Google Shape;15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975" y="1635550"/>
            <a:ext cx="4051333" cy="30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1433" y="1635550"/>
            <a:ext cx="4051334" cy="30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/>
          <p:nvPr>
            <p:ph type="title"/>
          </p:nvPr>
        </p:nvSpPr>
        <p:spPr>
          <a:xfrm>
            <a:off x="819150" y="634225"/>
            <a:ext cx="7505700" cy="7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Foley Schools Ltd, Limassol, Cipar</a:t>
            </a:r>
            <a:endParaRPr b="1"/>
          </a:p>
        </p:txBody>
      </p:sp>
      <p:pic>
        <p:nvPicPr>
          <p:cNvPr id="159" name="Google Shape;15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75" y="1541600"/>
            <a:ext cx="4051333" cy="30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3183" y="1541600"/>
            <a:ext cx="4051334" cy="303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/>
          <p:nvPr>
            <p:ph type="title"/>
          </p:nvPr>
        </p:nvSpPr>
        <p:spPr>
          <a:xfrm>
            <a:off x="819150" y="845600"/>
            <a:ext cx="7505700" cy="7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Ciljevi projekta</a:t>
            </a:r>
            <a:endParaRPr b="1"/>
          </a:p>
        </p:txBody>
      </p:sp>
      <p:sp>
        <p:nvSpPr>
          <p:cNvPr id="166" name="Google Shape;166;p18"/>
          <p:cNvSpPr txBox="1"/>
          <p:nvPr>
            <p:ph idx="1" type="body"/>
          </p:nvPr>
        </p:nvSpPr>
        <p:spPr>
          <a:xfrm>
            <a:off x="819150" y="1707450"/>
            <a:ext cx="7505700" cy="27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b="1" lang="hr" sz="2800"/>
              <a:t>Promicati ciljeve održivog razvoja u lokalnoj zajednici</a:t>
            </a:r>
            <a:endParaRPr b="1"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b="1" lang="hr" sz="2800"/>
              <a:t>Promicanje zdravih stilova života među našim učenicima</a:t>
            </a:r>
            <a:endParaRPr b="1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Aktivnosti</a:t>
            </a:r>
            <a:endParaRPr b="1"/>
          </a:p>
        </p:txBody>
      </p:sp>
      <p:sp>
        <p:nvSpPr>
          <p:cNvPr id="172" name="Google Shape;172;p19"/>
          <p:cNvSpPr txBox="1"/>
          <p:nvPr>
            <p:ph idx="1" type="body"/>
          </p:nvPr>
        </p:nvSpPr>
        <p:spPr>
          <a:xfrm>
            <a:off x="819150" y="1742675"/>
            <a:ext cx="7505700" cy="26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b="1" lang="hr" sz="2800"/>
              <a:t>Pripremne aktivnosti - Eko klub škole</a:t>
            </a:r>
            <a:endParaRPr b="1"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b="1" lang="hr" sz="2800"/>
              <a:t>Aktivnosti na mobilnostima u suradnji s partnerskim ustanovama</a:t>
            </a:r>
            <a:endParaRPr b="1"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b="1" lang="hr" sz="2800"/>
              <a:t>Radionica: Eko gradovi/Eko građani</a:t>
            </a:r>
            <a:endParaRPr b="1"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>
            <p:ph type="title"/>
          </p:nvPr>
        </p:nvSpPr>
        <p:spPr>
          <a:xfrm>
            <a:off x="819150" y="845600"/>
            <a:ext cx="75057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Rezultati projektnih aktivnosti</a:t>
            </a:r>
            <a:endParaRPr b="1"/>
          </a:p>
        </p:txBody>
      </p:sp>
      <p:sp>
        <p:nvSpPr>
          <p:cNvPr id="178" name="Google Shape;178;p20"/>
          <p:cNvSpPr txBox="1"/>
          <p:nvPr>
            <p:ph idx="1" type="body"/>
          </p:nvPr>
        </p:nvSpPr>
        <p:spPr>
          <a:xfrm>
            <a:off x="819150" y="1777925"/>
            <a:ext cx="7505700" cy="26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A</a:t>
            </a:r>
            <a:r>
              <a:rPr b="1" lang="hr" sz="2000"/>
              <a:t>ctivity toolbox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prezentacija aktivnosti drugim učenicima, učiteljima, roditeljima i lokalnoj zajednici 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primjena aktivnosti od sljedeće školske godine u sklopu aktivnosti Međunarodne Eko škole na razini škole i lokalne zajednice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promjene koje će učenici unijeti u svakodnevnom životu</a:t>
            </a:r>
            <a:endParaRPr b="1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/>
          <p:nvPr>
            <p:ph type="title"/>
          </p:nvPr>
        </p:nvSpPr>
        <p:spPr>
          <a:xfrm>
            <a:off x="819150" y="845600"/>
            <a:ext cx="7505700" cy="7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Activity Toolbox</a:t>
            </a:r>
            <a:endParaRPr b="1"/>
          </a:p>
        </p:txBody>
      </p:sp>
      <p:sp>
        <p:nvSpPr>
          <p:cNvPr id="184" name="Google Shape;184;p21"/>
          <p:cNvSpPr txBox="1"/>
          <p:nvPr>
            <p:ph idx="1" type="body"/>
          </p:nvPr>
        </p:nvSpPr>
        <p:spPr>
          <a:xfrm>
            <a:off x="819150" y="1566500"/>
            <a:ext cx="7505700" cy="30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2500"/>
              <a:t>Recikliranje i ponovno korištenje</a:t>
            </a:r>
            <a:endParaRPr b="1" sz="25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postavljanje spremnika za odvajanje otpada u školi i gradu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prikupljanje plastičnih čepova za humanitarnu akciju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izrada likovnih djela koristeći reciklirajuće materijale - organizacija izložbe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izrada kućica i hranilica za ptice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izrada vaza za biljke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hr" sz="2000"/>
              <a:t>izrada majica koristeći reciklirajuće materijale</a:t>
            </a:r>
            <a:endParaRPr b="1"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