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 smtClean="0"/>
              <a:t>Uredite stil podnaslova matrice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11A3-CB63-4363-BC4C-329AC4F1EFF0}" type="datetimeFigureOut">
              <a:rPr lang="hr-HR" smtClean="0"/>
              <a:pPr/>
              <a:t>11.2.2013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3419872" y="6191078"/>
            <a:ext cx="3103984" cy="556171"/>
          </a:xfrm>
        </p:spPr>
        <p:txBody>
          <a:bodyPr/>
          <a:lstStyle/>
          <a:p>
            <a:r>
              <a:rPr lang="hr-HR" dirty="0" smtClean="0"/>
              <a:t>ONLINE PRAVA I ODGOVORNOSTI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877272"/>
            <a:ext cx="869977" cy="86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84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11A3-CB63-4363-BC4C-329AC4F1EFF0}" type="datetimeFigureOut">
              <a:rPr lang="hr-HR" smtClean="0"/>
              <a:pPr/>
              <a:t>11.2.2013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E8F-BF00-497B-BFBF-C0D3F49183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07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11A3-CB63-4363-BC4C-329AC4F1EFF0}" type="datetimeFigureOut">
              <a:rPr lang="hr-HR" smtClean="0"/>
              <a:pPr/>
              <a:t>11.2.2013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E8F-BF00-497B-BFBF-C0D3F49183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4294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69E7-62A8-47EF-A4DE-46D06ACAE9DE}" type="datetimeFigureOut">
              <a:rPr lang="hr-HR" smtClean="0"/>
              <a:pPr/>
              <a:t>11.2.2013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5279-93EB-4A01-8311-AD5C4C94EC5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9801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69E7-62A8-47EF-A4DE-46D06ACAE9DE}" type="datetimeFigureOut">
              <a:rPr lang="hr-HR" smtClean="0"/>
              <a:pPr/>
              <a:t>11.2.2013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5279-93EB-4A01-8311-AD5C4C94EC5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0218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69E7-62A8-47EF-A4DE-46D06ACAE9DE}" type="datetimeFigureOut">
              <a:rPr lang="hr-HR" smtClean="0"/>
              <a:pPr/>
              <a:t>11.2.2013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5279-93EB-4A01-8311-AD5C4C94EC5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5170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69E7-62A8-47EF-A4DE-46D06ACAE9DE}" type="datetimeFigureOut">
              <a:rPr lang="hr-HR" smtClean="0"/>
              <a:pPr/>
              <a:t>11.2.2013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5279-93EB-4A01-8311-AD5C4C94EC5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074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69E7-62A8-47EF-A4DE-46D06ACAE9DE}" type="datetimeFigureOut">
              <a:rPr lang="hr-HR" smtClean="0"/>
              <a:pPr/>
              <a:t>11.2.2013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5279-93EB-4A01-8311-AD5C4C94EC5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5476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69E7-62A8-47EF-A4DE-46D06ACAE9DE}" type="datetimeFigureOut">
              <a:rPr lang="hr-HR" smtClean="0"/>
              <a:pPr/>
              <a:t>11.2.2013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5279-93EB-4A01-8311-AD5C4C94EC5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014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69E7-62A8-47EF-A4DE-46D06ACAE9DE}" type="datetimeFigureOut">
              <a:rPr lang="hr-HR" smtClean="0"/>
              <a:pPr/>
              <a:t>11.2.2013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5279-93EB-4A01-8311-AD5C4C94EC5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8411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69E7-62A8-47EF-A4DE-46D06ACAE9DE}" type="datetimeFigureOut">
              <a:rPr lang="hr-HR" smtClean="0"/>
              <a:pPr/>
              <a:t>11.2.2013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5279-93EB-4A01-8311-AD5C4C94EC5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916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11A3-CB63-4363-BC4C-329AC4F1EFF0}" type="datetimeFigureOut">
              <a:rPr lang="hr-HR" smtClean="0"/>
              <a:pPr/>
              <a:t>11.2.2013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E8F-BF00-497B-BFBF-C0D3F49183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374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69E7-62A8-47EF-A4DE-46D06ACAE9DE}" type="datetimeFigureOut">
              <a:rPr lang="hr-HR" smtClean="0"/>
              <a:pPr/>
              <a:t>11.2.2013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5279-93EB-4A01-8311-AD5C4C94EC5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2074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69E7-62A8-47EF-A4DE-46D06ACAE9DE}" type="datetimeFigureOut">
              <a:rPr lang="hr-HR" smtClean="0"/>
              <a:pPr/>
              <a:t>11.2.2013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5279-93EB-4A01-8311-AD5C4C94EC5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5718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11A3-CB63-4363-BC4C-329AC4F1EFF0}" type="datetimeFigureOut">
              <a:rPr lang="hr-HR" smtClean="0"/>
              <a:pPr/>
              <a:t>11.2.2013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E8F-BF00-497B-BFBF-C0D3F49183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160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11A3-CB63-4363-BC4C-329AC4F1EFF0}" type="datetimeFigureOut">
              <a:rPr lang="hr-HR" smtClean="0"/>
              <a:pPr/>
              <a:t>11.2.2013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E8F-BF00-497B-BFBF-C0D3F49183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146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11A3-CB63-4363-BC4C-329AC4F1EFF0}" type="datetimeFigureOut">
              <a:rPr lang="hr-HR" smtClean="0"/>
              <a:pPr/>
              <a:t>11.2.2013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E8F-BF00-497B-BFBF-C0D3F49183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180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11A3-CB63-4363-BC4C-329AC4F1EFF0}" type="datetimeFigureOut">
              <a:rPr lang="hr-HR" smtClean="0"/>
              <a:pPr/>
              <a:t>11.2.2013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E8F-BF00-497B-BFBF-C0D3F49183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626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11A3-CB63-4363-BC4C-329AC4F1EFF0}" type="datetimeFigureOut">
              <a:rPr lang="hr-HR" smtClean="0"/>
              <a:pPr/>
              <a:t>11.2.2013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E8F-BF00-497B-BFBF-C0D3F49183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147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11A3-CB63-4363-BC4C-329AC4F1EFF0}" type="datetimeFigureOut">
              <a:rPr lang="hr-HR" smtClean="0"/>
              <a:pPr/>
              <a:t>11.2.2013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E8F-BF00-497B-BFBF-C0D3F49183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503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11A3-CB63-4363-BC4C-329AC4F1EFF0}" type="datetimeFigureOut">
              <a:rPr lang="hr-HR" smtClean="0"/>
              <a:pPr/>
              <a:t>11.2.2013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E8F-BF00-497B-BFBF-C0D3F49183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851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3D4A8"/>
            </a:gs>
            <a:gs pos="56000">
              <a:srgbClr val="21D6E0"/>
            </a:gs>
            <a:gs pos="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311A3-CB63-4363-BC4C-329AC4F1EFF0}" type="datetimeFigureOut">
              <a:rPr lang="hr-HR" smtClean="0"/>
              <a:pPr/>
              <a:t>11.2.2013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D5E8F-BF00-497B-BFBF-C0D3F49183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627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03D4A8"/>
            </a:gs>
            <a:gs pos="56000">
              <a:srgbClr val="21D6E0"/>
            </a:gs>
            <a:gs pos="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D69E7-62A8-47EF-A4DE-46D06ACAE9DE}" type="datetimeFigureOut">
              <a:rPr lang="hr-HR" smtClean="0"/>
              <a:pPr/>
              <a:t>11.2.2013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D5279-93EB-4A01-8311-AD5C4C94EC5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968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8134672" cy="2403698"/>
          </a:xfrm>
        </p:spPr>
        <p:txBody>
          <a:bodyPr>
            <a:normAutofit/>
          </a:bodyPr>
          <a:lstStyle/>
          <a:p>
            <a:r>
              <a:rPr lang="hr-H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SIGURNOST NA INTERNETU</a:t>
            </a:r>
            <a:endParaRPr lang="hr-H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51112"/>
          </a:xfrm>
        </p:spPr>
        <p:txBody>
          <a:bodyPr/>
          <a:lstStyle/>
          <a:p>
            <a:r>
              <a:rPr lang="hr-H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ODGOVORNOSTI I PRAVA Valentina Fabac i Jelena Kljajić, 8.a</a:t>
            </a:r>
            <a:endParaRPr lang="hr-H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56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OVAJ ODGOVOR JE NETOČAN!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556792"/>
            <a:ext cx="3811823" cy="31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5220072" y="2053410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hlinkClick r:id="rId3" action="ppaction://hlinksldjump"/>
              </a:rPr>
              <a:t>POKUŠAJ PONOVNO!</a:t>
            </a:r>
            <a:endParaRPr lang="hr-HR" sz="4800" b="1" dirty="0"/>
          </a:p>
        </p:txBody>
      </p:sp>
    </p:spTree>
    <p:extLst>
      <p:ext uri="{BB962C8B-B14F-4D97-AF65-F5344CB8AC3E}">
        <p14:creationId xmlns:p14="http://schemas.microsoft.com/office/powerpoint/2010/main" val="76701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dirty="0" smtClean="0"/>
              <a:t>2. PITANJE</a:t>
            </a:r>
            <a:endParaRPr lang="hr-HR" sz="5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facebooku smijemo:</a:t>
            </a:r>
          </a:p>
          <a:p>
            <a:r>
              <a:rPr lang="hr-HR" dirty="0" smtClean="0">
                <a:hlinkClick r:id="rId2" action="ppaction://hlinksldjump"/>
              </a:rPr>
              <a:t>A)Provaljivati u tuđe profile, vrijeđati druge i zabavljati se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B)Poštovati svaku osobu i njezinu privatnost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C)Sve od navedenog je točno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9274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OVAJ ODGOVOR JE TOČAN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Nemreš vjerovat, al točno je !!!</a:t>
            </a:r>
          </a:p>
          <a:p>
            <a:r>
              <a:rPr lang="hr-HR" dirty="0" smtClean="0"/>
              <a:t>Za nastavak kviza stisni </a:t>
            </a:r>
            <a:endParaRPr lang="hr-HR" dirty="0"/>
          </a:p>
        </p:txBody>
      </p:sp>
      <p:sp>
        <p:nvSpPr>
          <p:cNvPr id="4" name="Akcijski gumb: Povratak 3">
            <a:hlinkClick r:id="rId2" action="ppaction://hlinksldjump" highlightClick="1"/>
          </p:cNvPr>
          <p:cNvSpPr/>
          <p:nvPr/>
        </p:nvSpPr>
        <p:spPr>
          <a:xfrm>
            <a:off x="5004048" y="2492896"/>
            <a:ext cx="792088" cy="792088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66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51092"/>
            <a:ext cx="3174794" cy="316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5364088" y="2546604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hlinkClick r:id="rId3" action="ppaction://hlinksldjump"/>
              </a:rPr>
              <a:t>POKUŠAJ PONOVO</a:t>
            </a:r>
            <a:endParaRPr lang="hr-HR" sz="4800" b="1" dirty="0"/>
          </a:p>
        </p:txBody>
      </p:sp>
    </p:spTree>
    <p:extLst>
      <p:ext uri="{BB962C8B-B14F-4D97-AF65-F5344CB8AC3E}">
        <p14:creationId xmlns:p14="http://schemas.microsoft.com/office/powerpoint/2010/main" val="26880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b="1" dirty="0" smtClean="0"/>
              <a:t>3. PITANJE</a:t>
            </a:r>
            <a:endParaRPr lang="hr-HR" sz="6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Ako imate problem na internetu, obratite se:</a:t>
            </a:r>
          </a:p>
          <a:p>
            <a:r>
              <a:rPr lang="hr-HR" dirty="0" smtClean="0">
                <a:hlinkClick r:id="rId2" action="ppaction://hlinksldjump"/>
              </a:rPr>
              <a:t>A) Komunalcu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B) Roditeljima i policiji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C) Udruzi za zaštitu životinja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75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4" y="692696"/>
            <a:ext cx="3489176" cy="305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2051720" y="4509120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/>
              <a:t>PIIIH, OPET KRIVO!</a:t>
            </a:r>
          </a:p>
          <a:p>
            <a:pPr algn="ctr"/>
            <a:r>
              <a:rPr lang="hr-HR" sz="4000" b="1" dirty="0" smtClean="0">
                <a:hlinkClick r:id="rId3" action="ppaction://hlinksldjump"/>
              </a:rPr>
              <a:t>PROBAJ PONOVO!!!!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427480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2696"/>
            <a:ext cx="2703038" cy="302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1565109" y="4365104"/>
            <a:ext cx="64087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DOŠAO SI DO KRAJA KVIZA! BRAVO!!!</a:t>
            </a:r>
          </a:p>
          <a:p>
            <a:pPr algn="ctr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UPAMTI SVA PRAVILA KOJA SI PROČITAO I ZABAVI SE!!!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kcijski gumb: Polazni 4">
            <a:hlinkClick r:id="rId3" action="ppaction://hlinksldjump" highlightClick="1"/>
          </p:cNvPr>
          <p:cNvSpPr/>
          <p:nvPr/>
        </p:nvSpPr>
        <p:spPr>
          <a:xfrm>
            <a:off x="251520" y="260648"/>
            <a:ext cx="1152128" cy="100811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05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40" y="213285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avni poveznik sa strelicom 4"/>
          <p:cNvCxnSpPr/>
          <p:nvPr/>
        </p:nvCxnSpPr>
        <p:spPr>
          <a:xfrm flipV="1">
            <a:off x="4701402" y="126876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a 21"/>
          <p:cNvGrpSpPr/>
          <p:nvPr/>
        </p:nvGrpSpPr>
        <p:grpSpPr>
          <a:xfrm>
            <a:off x="2928926" y="285728"/>
            <a:ext cx="3384376" cy="936104"/>
            <a:chOff x="3059832" y="332656"/>
            <a:chExt cx="3384376" cy="936104"/>
          </a:xfrm>
        </p:grpSpPr>
        <p:sp>
          <p:nvSpPr>
            <p:cNvPr id="6" name="Dijagram toka: Bušena vrpca 5"/>
            <p:cNvSpPr/>
            <p:nvPr/>
          </p:nvSpPr>
          <p:spPr>
            <a:xfrm>
              <a:off x="3059832" y="332656"/>
              <a:ext cx="3312368" cy="936104"/>
            </a:xfrm>
            <a:prstGeom prst="flowChartPunchedTape">
              <a:avLst/>
            </a:prstGeom>
            <a:ln>
              <a:solidFill>
                <a:srgbClr val="FF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7" name="TekstniOkvir 6"/>
            <p:cNvSpPr txBox="1"/>
            <p:nvPr/>
          </p:nvSpPr>
          <p:spPr>
            <a:xfrm>
              <a:off x="3059832" y="475532"/>
              <a:ext cx="3384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/>
                <a:t>NE smijemo davati svoj broj mobitela nepoznatim osobama</a:t>
              </a:r>
              <a:endParaRPr lang="hr-HR" dirty="0"/>
            </a:p>
          </p:txBody>
        </p:sp>
      </p:grpSp>
      <p:cxnSp>
        <p:nvCxnSpPr>
          <p:cNvPr id="9" name="Ravni poveznik sa strelicom 8"/>
          <p:cNvCxnSpPr/>
          <p:nvPr/>
        </p:nvCxnSpPr>
        <p:spPr>
          <a:xfrm>
            <a:off x="5868144" y="320441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a 22"/>
          <p:cNvGrpSpPr/>
          <p:nvPr/>
        </p:nvGrpSpPr>
        <p:grpSpPr>
          <a:xfrm>
            <a:off x="6464491" y="2143116"/>
            <a:ext cx="2592288" cy="2241384"/>
            <a:chOff x="6444208" y="2187748"/>
            <a:chExt cx="2592288" cy="2088233"/>
          </a:xfrm>
        </p:grpSpPr>
        <p:sp>
          <p:nvSpPr>
            <p:cNvPr id="10" name="Dijagram toka: Bušena vrpca 9"/>
            <p:cNvSpPr/>
            <p:nvPr/>
          </p:nvSpPr>
          <p:spPr>
            <a:xfrm>
              <a:off x="6444208" y="2187748"/>
              <a:ext cx="2592288" cy="2088233"/>
            </a:xfrm>
            <a:prstGeom prst="flowChartPunchedTape">
              <a:avLst/>
            </a:prstGeom>
            <a:ln>
              <a:solidFill>
                <a:srgbClr val="FF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TekstniOkvir 10"/>
            <p:cNvSpPr txBox="1"/>
            <p:nvPr/>
          </p:nvSpPr>
          <p:spPr>
            <a:xfrm>
              <a:off x="6551981" y="2520532"/>
              <a:ext cx="2448272" cy="1376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/>
                <a:t>Na društvenim mrežama smijemo prihvaćati zahtjeva za prijateljstvo samo od osoba koje poznajemo</a:t>
              </a:r>
              <a:endParaRPr lang="hr-HR" dirty="0"/>
            </a:p>
          </p:txBody>
        </p:sp>
      </p:grpSp>
      <p:cxnSp>
        <p:nvCxnSpPr>
          <p:cNvPr id="13" name="Ravni poveznik sa strelicom 12"/>
          <p:cNvCxnSpPr/>
          <p:nvPr/>
        </p:nvCxnSpPr>
        <p:spPr>
          <a:xfrm>
            <a:off x="4716016" y="450912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a 23"/>
          <p:cNvGrpSpPr/>
          <p:nvPr/>
        </p:nvGrpSpPr>
        <p:grpSpPr>
          <a:xfrm>
            <a:off x="3629840" y="5013176"/>
            <a:ext cx="2533746" cy="1152128"/>
            <a:chOff x="3629840" y="5013176"/>
            <a:chExt cx="2533746" cy="1152128"/>
          </a:xfrm>
        </p:grpSpPr>
        <p:sp>
          <p:nvSpPr>
            <p:cNvPr id="14" name="Dijagram toka: Bušena vrpca 13"/>
            <p:cNvSpPr/>
            <p:nvPr/>
          </p:nvSpPr>
          <p:spPr>
            <a:xfrm>
              <a:off x="3629840" y="5013176"/>
              <a:ext cx="2448272" cy="1152128"/>
            </a:xfrm>
            <a:prstGeom prst="flowChartPunchedTape">
              <a:avLst/>
            </a:prstGeom>
            <a:ln>
              <a:solidFill>
                <a:srgbClr val="FF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TekstniOkvir 14"/>
            <p:cNvSpPr txBox="1"/>
            <p:nvPr/>
          </p:nvSpPr>
          <p:spPr>
            <a:xfrm>
              <a:off x="3643306" y="5214950"/>
              <a:ext cx="2520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/>
                <a:t>Ne smijemo provaljivati  u tuđe facebook profile</a:t>
              </a:r>
              <a:endParaRPr lang="hr-HR" dirty="0"/>
            </a:p>
          </p:txBody>
        </p:sp>
      </p:grpSp>
      <p:cxnSp>
        <p:nvCxnSpPr>
          <p:cNvPr id="19" name="Ravni poveznik sa strelicom 18"/>
          <p:cNvCxnSpPr/>
          <p:nvPr/>
        </p:nvCxnSpPr>
        <p:spPr>
          <a:xfrm flipH="1">
            <a:off x="2915816" y="320441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a 1"/>
          <p:cNvGrpSpPr/>
          <p:nvPr/>
        </p:nvGrpSpPr>
        <p:grpSpPr>
          <a:xfrm>
            <a:off x="357158" y="2636912"/>
            <a:ext cx="2484276" cy="1333616"/>
            <a:chOff x="357158" y="2636912"/>
            <a:chExt cx="2484276" cy="1333616"/>
          </a:xfrm>
        </p:grpSpPr>
        <p:sp>
          <p:nvSpPr>
            <p:cNvPr id="20" name="Dijagram toka: Bušena vrpca 19"/>
            <p:cNvSpPr/>
            <p:nvPr/>
          </p:nvSpPr>
          <p:spPr>
            <a:xfrm>
              <a:off x="575556" y="2636912"/>
              <a:ext cx="2124236" cy="1333616"/>
            </a:xfrm>
            <a:prstGeom prst="flowChartPunchedTape">
              <a:avLst/>
            </a:prstGeom>
            <a:ln>
              <a:solidFill>
                <a:srgbClr val="FF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1" name="TekstniOkvir 20"/>
            <p:cNvSpPr txBox="1"/>
            <p:nvPr/>
          </p:nvSpPr>
          <p:spPr>
            <a:xfrm>
              <a:off x="357158" y="2857496"/>
              <a:ext cx="24842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/>
                <a:t>Ne smijemo vrijeđati osobe s kojima komuniciramo</a:t>
              </a:r>
              <a:endParaRPr lang="hr-HR" dirty="0"/>
            </a:p>
          </p:txBody>
        </p:sp>
      </p:grpSp>
    </p:spTree>
    <p:extLst>
      <p:ext uri="{BB962C8B-B14F-4D97-AF65-F5344CB8AC3E}">
        <p14:creationId xmlns:p14="http://schemas.microsoft.com/office/powerpoint/2010/main" val="412715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384" y="1913044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avni poveznik sa strelicom 4"/>
          <p:cNvCxnSpPr/>
          <p:nvPr/>
        </p:nvCxnSpPr>
        <p:spPr>
          <a:xfrm flipV="1">
            <a:off x="4644008" y="14809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a 7"/>
          <p:cNvGrpSpPr/>
          <p:nvPr/>
        </p:nvGrpSpPr>
        <p:grpSpPr>
          <a:xfrm>
            <a:off x="3000363" y="184852"/>
            <a:ext cx="2961559" cy="1296144"/>
            <a:chOff x="2747925" y="188640"/>
            <a:chExt cx="2736304" cy="1296144"/>
          </a:xfrm>
        </p:grpSpPr>
        <p:sp>
          <p:nvSpPr>
            <p:cNvPr id="6" name="Dijagram toka: Bušena vrpca 5"/>
            <p:cNvSpPr/>
            <p:nvPr/>
          </p:nvSpPr>
          <p:spPr>
            <a:xfrm>
              <a:off x="2915816" y="188640"/>
              <a:ext cx="2448272" cy="1296144"/>
            </a:xfrm>
            <a:prstGeom prst="flowChartPunchedTape">
              <a:avLst/>
            </a:prstGeom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TekstniOkvir 6"/>
            <p:cNvSpPr txBox="1"/>
            <p:nvPr/>
          </p:nvSpPr>
          <p:spPr>
            <a:xfrm>
              <a:off x="2747925" y="503830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/>
                <a:t>Smijemo se dopisivati s prijateljima i poznanicima</a:t>
              </a:r>
              <a:endParaRPr lang="hr-HR" dirty="0"/>
            </a:p>
          </p:txBody>
        </p:sp>
      </p:grpSp>
      <p:cxnSp>
        <p:nvCxnSpPr>
          <p:cNvPr id="10" name="Ravni poveznik sa strelicom 9"/>
          <p:cNvCxnSpPr/>
          <p:nvPr/>
        </p:nvCxnSpPr>
        <p:spPr>
          <a:xfrm>
            <a:off x="5976938" y="3068960"/>
            <a:ext cx="53927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a 3"/>
          <p:cNvGrpSpPr/>
          <p:nvPr/>
        </p:nvGrpSpPr>
        <p:grpSpPr>
          <a:xfrm>
            <a:off x="6876256" y="2643069"/>
            <a:ext cx="1800200" cy="1008112"/>
            <a:chOff x="6876256" y="2852936"/>
            <a:chExt cx="1800200" cy="1008112"/>
          </a:xfrm>
        </p:grpSpPr>
        <p:sp>
          <p:nvSpPr>
            <p:cNvPr id="11" name="Dijagram toka: Bušena vrpca 10"/>
            <p:cNvSpPr/>
            <p:nvPr/>
          </p:nvSpPr>
          <p:spPr>
            <a:xfrm>
              <a:off x="6876256" y="2852936"/>
              <a:ext cx="1800200" cy="1008112"/>
            </a:xfrm>
            <a:prstGeom prst="flowChartPunchedTape">
              <a:avLst/>
            </a:prstGeom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" name="TekstniOkvir 11"/>
            <p:cNvSpPr txBox="1"/>
            <p:nvPr/>
          </p:nvSpPr>
          <p:spPr>
            <a:xfrm>
              <a:off x="6948264" y="3068960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/>
                <a:t>Koristiti Internet u dobre svrhe</a:t>
              </a:r>
              <a:endParaRPr lang="hr-HR" dirty="0"/>
            </a:p>
          </p:txBody>
        </p:sp>
      </p:grpSp>
      <p:cxnSp>
        <p:nvCxnSpPr>
          <p:cNvPr id="14" name="Ravni poveznik sa strelicom 13"/>
          <p:cNvCxnSpPr/>
          <p:nvPr/>
        </p:nvCxnSpPr>
        <p:spPr>
          <a:xfrm>
            <a:off x="4791337" y="4437112"/>
            <a:ext cx="0" cy="792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a 16"/>
          <p:cNvGrpSpPr/>
          <p:nvPr/>
        </p:nvGrpSpPr>
        <p:grpSpPr>
          <a:xfrm>
            <a:off x="3815667" y="5373216"/>
            <a:ext cx="2016224" cy="1080120"/>
            <a:chOff x="4067944" y="5373216"/>
            <a:chExt cx="2016224" cy="1080120"/>
          </a:xfrm>
        </p:grpSpPr>
        <p:sp>
          <p:nvSpPr>
            <p:cNvPr id="15" name="Dijagram toka: Bušena vrpca 14"/>
            <p:cNvSpPr/>
            <p:nvPr/>
          </p:nvSpPr>
          <p:spPr>
            <a:xfrm>
              <a:off x="4067944" y="5373216"/>
              <a:ext cx="1850437" cy="1080120"/>
            </a:xfrm>
            <a:prstGeom prst="flowChartPunchedTape">
              <a:avLst/>
            </a:prstGeom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" name="TekstniOkvir 15"/>
            <p:cNvSpPr txBox="1"/>
            <p:nvPr/>
          </p:nvSpPr>
          <p:spPr>
            <a:xfrm>
              <a:off x="4067944" y="5530006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/>
                <a:t>Slušati glazbu i igrati  igrice</a:t>
              </a:r>
              <a:endParaRPr lang="hr-HR" dirty="0"/>
            </a:p>
          </p:txBody>
        </p:sp>
      </p:grpSp>
      <p:cxnSp>
        <p:nvCxnSpPr>
          <p:cNvPr id="21" name="Ravni poveznik sa strelicom 20"/>
          <p:cNvCxnSpPr/>
          <p:nvPr/>
        </p:nvCxnSpPr>
        <p:spPr>
          <a:xfrm flipH="1">
            <a:off x="2705129" y="307315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a 23"/>
          <p:cNvGrpSpPr/>
          <p:nvPr/>
        </p:nvGrpSpPr>
        <p:grpSpPr>
          <a:xfrm>
            <a:off x="271332" y="2567184"/>
            <a:ext cx="2330354" cy="1152128"/>
            <a:chOff x="383826" y="2924944"/>
            <a:chExt cx="2330354" cy="1152128"/>
          </a:xfrm>
        </p:grpSpPr>
        <p:sp>
          <p:nvSpPr>
            <p:cNvPr id="22" name="Dijagram toka: Bušena vrpca 21"/>
            <p:cNvSpPr/>
            <p:nvPr/>
          </p:nvSpPr>
          <p:spPr>
            <a:xfrm>
              <a:off x="395536" y="2924944"/>
              <a:ext cx="2304256" cy="1152128"/>
            </a:xfrm>
            <a:prstGeom prst="flowChartPunchedTape">
              <a:avLst/>
            </a:prstGeom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3" name="TekstniOkvir 22"/>
            <p:cNvSpPr txBox="1"/>
            <p:nvPr/>
          </p:nvSpPr>
          <p:spPr>
            <a:xfrm>
              <a:off x="383826" y="3181720"/>
              <a:ext cx="23303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/>
                <a:t>Korištenje </a:t>
              </a:r>
              <a:r>
                <a:rPr lang="hr-HR" dirty="0" err="1" smtClean="0"/>
                <a:t>interneta</a:t>
              </a:r>
              <a:r>
                <a:rPr lang="hr-HR" dirty="0" smtClean="0"/>
                <a:t> u informativne svrhe</a:t>
              </a:r>
              <a:endParaRPr lang="hr-HR" dirty="0"/>
            </a:p>
          </p:txBody>
        </p:sp>
      </p:grpSp>
    </p:spTree>
    <p:extLst>
      <p:ext uri="{BB962C8B-B14F-4D97-AF65-F5344CB8AC3E}">
        <p14:creationId xmlns:p14="http://schemas.microsoft.com/office/powerpoint/2010/main" val="270042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ODGOVORNOSTI I PRAVA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Krivo predstavljanje nije dopušteno</a:t>
            </a:r>
          </a:p>
          <a:p>
            <a:r>
              <a:rPr lang="hr-HR" dirty="0" smtClean="0"/>
              <a:t>Poruke pisane isključivo velikim slovima smatraju se vikanjem</a:t>
            </a:r>
          </a:p>
          <a:p>
            <a:r>
              <a:rPr lang="pl-PL" dirty="0" smtClean="0"/>
              <a:t>Kršenje autorskih prava i na internetu je zakonom kažnjivo</a:t>
            </a:r>
          </a:p>
          <a:p>
            <a:endParaRPr lang="hr-HR" dirty="0"/>
          </a:p>
        </p:txBody>
      </p:sp>
      <p:pic>
        <p:nvPicPr>
          <p:cNvPr id="3074" name="Picture 2" descr="http://www.thefa.com/%7E/media/Images/TheFAPortal/governance/safeguarding/safer-internet-day-final.ashx?w=620&amp;h=349&amp;c=facupgallery&amp;a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256"/>
            <a:ext cx="7143800" cy="2412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90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0098" y="274638"/>
            <a:ext cx="10072758" cy="1725602"/>
          </a:xfrm>
        </p:spPr>
        <p:txBody>
          <a:bodyPr>
            <a:noAutofit/>
          </a:bodyPr>
          <a:lstStyle/>
          <a:p>
            <a:r>
              <a:rPr lang="hr-HR" sz="9600" b="1" dirty="0" smtClean="0">
                <a:solidFill>
                  <a:srgbClr val="FF0000"/>
                </a:solidFill>
              </a:rPr>
              <a:t>PAZI!!!</a:t>
            </a:r>
            <a:endParaRPr lang="hr-HR" sz="9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5992"/>
            <a:ext cx="9144000" cy="2900370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 smtClean="0">
                <a:solidFill>
                  <a:srgbClr val="FF0000"/>
                </a:solidFill>
              </a:rPr>
              <a:t>Internet ne omogućuje tajnost. </a:t>
            </a:r>
          </a:p>
          <a:p>
            <a:pPr algn="ctr"/>
            <a:r>
              <a:rPr lang="hr-HR" sz="4400" b="1" dirty="0" smtClean="0">
                <a:solidFill>
                  <a:srgbClr val="FF0000"/>
                </a:solidFill>
              </a:rPr>
              <a:t>Nemojte na internetu raditi ono što ne biste ni u stvarnom svijetu.</a:t>
            </a:r>
            <a:endParaRPr lang="hr-HR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uter_ki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24"/>
            <a:ext cx="9144000" cy="3571876"/>
          </a:xfrm>
          <a:prstGeom prst="rect">
            <a:avLst/>
          </a:prstGeom>
        </p:spPr>
      </p:pic>
      <p:grpSp>
        <p:nvGrpSpPr>
          <p:cNvPr id="2" name="Grupa 1"/>
          <p:cNvGrpSpPr/>
          <p:nvPr/>
        </p:nvGrpSpPr>
        <p:grpSpPr>
          <a:xfrm>
            <a:off x="107125" y="1700371"/>
            <a:ext cx="1785950" cy="1428760"/>
            <a:chOff x="107125" y="1700371"/>
            <a:chExt cx="1785950" cy="1428760"/>
          </a:xfrm>
        </p:grpSpPr>
        <p:sp>
          <p:nvSpPr>
            <p:cNvPr id="5" name="Oval Callout 4"/>
            <p:cNvSpPr/>
            <p:nvPr/>
          </p:nvSpPr>
          <p:spPr>
            <a:xfrm>
              <a:off x="107125" y="1700371"/>
              <a:ext cx="1785950" cy="1428760"/>
            </a:xfrm>
            <a:prstGeom prst="wedgeEllipseCallout">
              <a:avLst>
                <a:gd name="adj1" fmla="val 15813"/>
                <a:gd name="adj2" fmla="val 11032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4282" y="2000240"/>
              <a:ext cx="15716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dirty="0" smtClean="0"/>
                <a:t>Kad koristiš internet, budi oprezan!</a:t>
              </a:r>
              <a:endParaRPr lang="hr-HR" dirty="0"/>
            </a:p>
          </p:txBody>
        </p:sp>
      </p:grpSp>
      <p:grpSp>
        <p:nvGrpSpPr>
          <p:cNvPr id="3" name="Grupa 2"/>
          <p:cNvGrpSpPr/>
          <p:nvPr/>
        </p:nvGrpSpPr>
        <p:grpSpPr>
          <a:xfrm>
            <a:off x="2285984" y="1643050"/>
            <a:ext cx="2214578" cy="1714512"/>
            <a:chOff x="2285984" y="1643050"/>
            <a:chExt cx="2214578" cy="1714512"/>
          </a:xfrm>
        </p:grpSpPr>
        <p:sp>
          <p:nvSpPr>
            <p:cNvPr id="6" name="Cloud Callout 5"/>
            <p:cNvSpPr/>
            <p:nvPr/>
          </p:nvSpPr>
          <p:spPr>
            <a:xfrm>
              <a:off x="2285984" y="1643050"/>
              <a:ext cx="2214578" cy="1714512"/>
            </a:xfrm>
            <a:prstGeom prst="cloudCallout">
              <a:avLst>
                <a:gd name="adj1" fmla="val -13091"/>
                <a:gd name="adj2" fmla="val 8287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00298" y="1928802"/>
              <a:ext cx="17859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dirty="0" smtClean="0"/>
                <a:t>Ne stavljaj osobne informacije na internet!</a:t>
              </a:r>
              <a:endParaRPr lang="hr-HR" b="1" dirty="0"/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5000628" y="1857364"/>
            <a:ext cx="2000264" cy="1428760"/>
            <a:chOff x="5000628" y="1857364"/>
            <a:chExt cx="2000264" cy="1428760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5072066" y="1857364"/>
              <a:ext cx="1857388" cy="1428760"/>
            </a:xfrm>
            <a:prstGeom prst="wedgeRoundRectCallout">
              <a:avLst>
                <a:gd name="adj1" fmla="val -6064"/>
                <a:gd name="adj2" fmla="val 92900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00628" y="1928802"/>
              <a:ext cx="20002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dirty="0" smtClean="0"/>
                <a:t>Na internetu se možeš jako dobro zabaviti i bez nasilja!</a:t>
              </a:r>
              <a:endParaRPr lang="hr-HR" b="1" dirty="0"/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7215206" y="1857364"/>
            <a:ext cx="1785950" cy="1428760"/>
            <a:chOff x="7215206" y="1857364"/>
            <a:chExt cx="1785950" cy="1428760"/>
          </a:xfrm>
        </p:grpSpPr>
        <p:sp>
          <p:nvSpPr>
            <p:cNvPr id="8" name="Rectangular Callout 7"/>
            <p:cNvSpPr/>
            <p:nvPr/>
          </p:nvSpPr>
          <p:spPr>
            <a:xfrm>
              <a:off x="7215206" y="1857364"/>
              <a:ext cx="1714512" cy="1428760"/>
            </a:xfrm>
            <a:prstGeom prst="wedgeRectCallout">
              <a:avLst>
                <a:gd name="adj1" fmla="val 5167"/>
                <a:gd name="adj2" fmla="val 897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15206" y="1928802"/>
              <a:ext cx="17859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dirty="0" smtClean="0"/>
                <a:t>Ako imaš problem obrati se osobama od povjerenja</a:t>
              </a:r>
              <a:endParaRPr lang="hr-HR" b="1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hr-HR" sz="9600" b="1" dirty="0" smtClean="0"/>
              <a:t>KVIZ</a:t>
            </a:r>
            <a:endParaRPr lang="hr-HR" sz="9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0276" y="2060848"/>
            <a:ext cx="8229600" cy="1828800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Za početak kviza stisni sliku:</a:t>
            </a:r>
            <a:endParaRPr lang="hr-HR" sz="4000" b="1" dirty="0"/>
          </a:p>
        </p:txBody>
      </p:sp>
      <p:pic>
        <p:nvPicPr>
          <p:cNvPr id="102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56992"/>
            <a:ext cx="243193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79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b="1" dirty="0" smtClean="0"/>
              <a:t>1. PITANJE</a:t>
            </a:r>
            <a:endParaRPr lang="hr-HR" sz="6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internetu smijemo objavljivati svakojake podatke?</a:t>
            </a:r>
          </a:p>
          <a:p>
            <a:r>
              <a:rPr lang="hr-HR" dirty="0" smtClean="0">
                <a:hlinkClick r:id="rId2" action="ppaction://hlinksldjump"/>
              </a:rPr>
              <a:t>Da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Ne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758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OVAJ ODGOVOR JE TOČAN!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Bravo!!!</a:t>
            </a:r>
          </a:p>
          <a:p>
            <a:r>
              <a:rPr lang="hr-HR" dirty="0" smtClean="0"/>
              <a:t>Za sljedeće pitanje stisni </a:t>
            </a:r>
            <a:endParaRPr lang="hr-HR" dirty="0"/>
          </a:p>
        </p:txBody>
      </p:sp>
      <p:sp>
        <p:nvSpPr>
          <p:cNvPr id="4" name="Akcijski gumb: Povratak 3">
            <a:hlinkClick r:id="rId2" action="ppaction://hlinksldjump" highlightClick="1"/>
          </p:cNvPr>
          <p:cNvSpPr/>
          <p:nvPr/>
        </p:nvSpPr>
        <p:spPr>
          <a:xfrm>
            <a:off x="5220072" y="2276872"/>
            <a:ext cx="936104" cy="64807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293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ilagođeni dizaj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283</Words>
  <Application>Microsoft Office PowerPoint</Application>
  <PresentationFormat>Prikaz na zaslonu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16</vt:i4>
      </vt:variant>
    </vt:vector>
  </HeadingPairs>
  <TitlesOfParts>
    <vt:vector size="18" baseType="lpstr">
      <vt:lpstr>Tema sustava Office</vt:lpstr>
      <vt:lpstr>1_Prilagođeni dizajn</vt:lpstr>
      <vt:lpstr>SIGURNOST NA INTERNETU</vt:lpstr>
      <vt:lpstr>PowerPointova prezentacija</vt:lpstr>
      <vt:lpstr>PowerPointova prezentacija</vt:lpstr>
      <vt:lpstr>ODGOVORNOSTI I PRAVA</vt:lpstr>
      <vt:lpstr>PAZI!!!</vt:lpstr>
      <vt:lpstr>PowerPointova prezentacija</vt:lpstr>
      <vt:lpstr>KVIZ</vt:lpstr>
      <vt:lpstr>1. PITANJE</vt:lpstr>
      <vt:lpstr>OVAJ ODGOVOR JE TOČAN!</vt:lpstr>
      <vt:lpstr>OVAJ ODGOVOR JE NETOČAN!</vt:lpstr>
      <vt:lpstr>2. PITANJE</vt:lpstr>
      <vt:lpstr>OVAJ ODGOVOR JE TOČAN</vt:lpstr>
      <vt:lpstr>PowerPointova prezentacija</vt:lpstr>
      <vt:lpstr>3. PITANJE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PRAVA I ODGOVORNOSTI</dc:title>
  <dc:creator>ucenik11</dc:creator>
  <cp:lastModifiedBy>ucenik11</cp:lastModifiedBy>
  <cp:revision>14</cp:revision>
  <dcterms:created xsi:type="dcterms:W3CDTF">2013-02-04T17:39:15Z</dcterms:created>
  <dcterms:modified xsi:type="dcterms:W3CDTF">2013-02-11T13:09:03Z</dcterms:modified>
</cp:coreProperties>
</file>